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7"/>
  </p:notesMasterIdLst>
  <p:sldIdLst>
    <p:sldId id="256" r:id="rId2"/>
    <p:sldId id="257" r:id="rId3"/>
    <p:sldId id="284" r:id="rId4"/>
    <p:sldId id="266" r:id="rId5"/>
    <p:sldId id="268" r:id="rId6"/>
    <p:sldId id="280" r:id="rId7"/>
    <p:sldId id="288" r:id="rId8"/>
    <p:sldId id="258" r:id="rId9"/>
    <p:sldId id="259" r:id="rId10"/>
    <p:sldId id="260" r:id="rId11"/>
    <p:sldId id="265" r:id="rId12"/>
    <p:sldId id="262" r:id="rId13"/>
    <p:sldId id="263" r:id="rId14"/>
    <p:sldId id="264" r:id="rId15"/>
    <p:sldId id="267" r:id="rId16"/>
    <p:sldId id="292" r:id="rId17"/>
    <p:sldId id="289" r:id="rId18"/>
    <p:sldId id="283" r:id="rId19"/>
    <p:sldId id="271" r:id="rId20"/>
    <p:sldId id="270" r:id="rId21"/>
    <p:sldId id="290" r:id="rId22"/>
    <p:sldId id="279" r:id="rId23"/>
    <p:sldId id="272" r:id="rId24"/>
    <p:sldId id="293" r:id="rId25"/>
    <p:sldId id="294" r:id="rId26"/>
    <p:sldId id="296" r:id="rId27"/>
    <p:sldId id="285" r:id="rId28"/>
    <p:sldId id="299" r:id="rId29"/>
    <p:sldId id="276" r:id="rId30"/>
    <p:sldId id="287" r:id="rId31"/>
    <p:sldId id="297" r:id="rId32"/>
    <p:sldId id="273" r:id="rId33"/>
    <p:sldId id="274" r:id="rId34"/>
    <p:sldId id="261" r:id="rId35"/>
    <p:sldId id="300"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7D33"/>
    <a:srgbClr val="FFC619"/>
    <a:srgbClr val="E97132"/>
    <a:srgbClr val="FFE9A3"/>
    <a:srgbClr val="CC3300"/>
    <a:srgbClr val="E06012"/>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AB2696-F74F-4DF7-A675-32E178D65C88}" v="7048" dt="2025-02-14T09:45:52.927"/>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Stile medio 1 - Colore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60" d="100"/>
          <a:sy n="60" d="100"/>
        </p:scale>
        <p:origin x="84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BC7EC6-531D-4B17-AB5D-AA12AA5DD464}"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C554B8E-41FA-47F2-B3C7-4783680F9220}">
      <dgm:prSet custT="1"/>
      <dgm:spPr/>
      <dgm:t>
        <a:bodyPr/>
        <a:lstStyle/>
        <a:p>
          <a:r>
            <a:rPr lang="it-IT" sz="2400" b="1" dirty="0"/>
            <a:t>Definition of ‘</a:t>
          </a:r>
          <a:r>
            <a:rPr lang="it-IT" sz="2400" b="1" dirty="0" err="1"/>
            <a:t>hybrid</a:t>
          </a:r>
          <a:r>
            <a:rPr lang="it-IT" sz="2400" b="1" dirty="0"/>
            <a:t> text’</a:t>
          </a:r>
          <a:endParaRPr lang="en-US" sz="2400" b="1" dirty="0"/>
        </a:p>
      </dgm:t>
    </dgm:pt>
    <dgm:pt modelId="{0941DFCA-1FFB-497E-A807-58EA85E786D8}" type="parTrans" cxnId="{87E66CB0-FF53-4C35-814A-462F5220A1E5}">
      <dgm:prSet/>
      <dgm:spPr/>
      <dgm:t>
        <a:bodyPr/>
        <a:lstStyle/>
        <a:p>
          <a:endParaRPr lang="en-US" sz="2400"/>
        </a:p>
      </dgm:t>
    </dgm:pt>
    <dgm:pt modelId="{29BA263F-FC41-40EA-8C60-EE1CE6E51D9B}" type="sibTrans" cxnId="{87E66CB0-FF53-4C35-814A-462F5220A1E5}">
      <dgm:prSet/>
      <dgm:spPr/>
      <dgm:t>
        <a:bodyPr/>
        <a:lstStyle/>
        <a:p>
          <a:endParaRPr lang="en-US" sz="2400"/>
        </a:p>
      </dgm:t>
    </dgm:pt>
    <dgm:pt modelId="{E6069288-E819-45AE-8A02-B5B8A7441199}">
      <dgm:prSet custT="1"/>
      <dgm:spPr/>
      <dgm:t>
        <a:bodyPr/>
        <a:lstStyle/>
        <a:p>
          <a:r>
            <a:rPr lang="it-IT" sz="2400" b="1" dirty="0" err="1"/>
            <a:t>Discussion</a:t>
          </a:r>
          <a:r>
            <a:rPr lang="it-IT" sz="2400" b="1" dirty="0"/>
            <a:t> of </a:t>
          </a:r>
          <a:r>
            <a:rPr lang="it-IT" sz="2400" b="1" i="1" dirty="0"/>
            <a:t>The Time Machine</a:t>
          </a:r>
          <a:r>
            <a:rPr lang="it-IT" sz="2400" b="1" dirty="0"/>
            <a:t> by H.G. Wells (1895) and some of </a:t>
          </a:r>
          <a:r>
            <a:rPr lang="it-IT" sz="2400" b="1" dirty="0" err="1"/>
            <a:t>its</a:t>
          </a:r>
          <a:r>
            <a:rPr lang="it-IT" sz="2400" b="1" dirty="0"/>
            <a:t> </a:t>
          </a:r>
          <a:r>
            <a:rPr lang="it-IT" sz="2400" b="1" dirty="0" err="1"/>
            <a:t>translations</a:t>
          </a:r>
          <a:endParaRPr lang="en-US" sz="2400" b="1" dirty="0"/>
        </a:p>
      </dgm:t>
    </dgm:pt>
    <dgm:pt modelId="{0E63086D-3AC9-47C5-9F47-1ABBE2D6B725}" type="parTrans" cxnId="{37F4DE29-115A-4F35-B6C5-E0B7D663BFE6}">
      <dgm:prSet/>
      <dgm:spPr/>
      <dgm:t>
        <a:bodyPr/>
        <a:lstStyle/>
        <a:p>
          <a:endParaRPr lang="en-US" sz="2400"/>
        </a:p>
      </dgm:t>
    </dgm:pt>
    <dgm:pt modelId="{ED9D5807-5675-4A11-92A3-3481DB57624F}" type="sibTrans" cxnId="{37F4DE29-115A-4F35-B6C5-E0B7D663BFE6}">
      <dgm:prSet/>
      <dgm:spPr/>
      <dgm:t>
        <a:bodyPr/>
        <a:lstStyle/>
        <a:p>
          <a:endParaRPr lang="en-US" sz="2400"/>
        </a:p>
      </dgm:t>
    </dgm:pt>
    <dgm:pt modelId="{E229929A-FE08-4AFB-A2EB-31209A6CDD1D}">
      <dgm:prSet custT="1"/>
      <dgm:spPr/>
      <dgm:t>
        <a:bodyPr/>
        <a:lstStyle/>
        <a:p>
          <a:r>
            <a:rPr lang="it-IT" sz="2400" b="1" dirty="0" err="1"/>
            <a:t>Examination</a:t>
          </a:r>
          <a:r>
            <a:rPr lang="it-IT" sz="2400" b="1" dirty="0"/>
            <a:t>  of the </a:t>
          </a:r>
          <a:r>
            <a:rPr lang="it-IT" sz="2400" b="1" dirty="0" err="1"/>
            <a:t>categories</a:t>
          </a:r>
          <a:r>
            <a:rPr lang="it-IT" sz="2400" b="1" dirty="0"/>
            <a:t> of </a:t>
          </a:r>
          <a:r>
            <a:rPr lang="it-IT" sz="2400" b="1" dirty="0" err="1"/>
            <a:t>intralingual</a:t>
          </a:r>
          <a:r>
            <a:rPr lang="it-IT" sz="2400" b="1" dirty="0"/>
            <a:t> </a:t>
          </a:r>
          <a:r>
            <a:rPr lang="it-IT" sz="2400" b="1" dirty="0" err="1"/>
            <a:t>translation</a:t>
          </a:r>
          <a:endParaRPr lang="en-US" sz="2400" b="1" dirty="0"/>
        </a:p>
      </dgm:t>
    </dgm:pt>
    <dgm:pt modelId="{4D18DC24-AFD2-4A39-9CFA-16A97B347B09}" type="parTrans" cxnId="{0B75F752-8017-44E7-ADC4-CE24FE7545DA}">
      <dgm:prSet/>
      <dgm:spPr/>
      <dgm:t>
        <a:bodyPr/>
        <a:lstStyle/>
        <a:p>
          <a:endParaRPr lang="en-US" sz="2400"/>
        </a:p>
      </dgm:t>
    </dgm:pt>
    <dgm:pt modelId="{4C728D7D-CFB2-4BED-8AC5-D3677C6BF9A2}" type="sibTrans" cxnId="{0B75F752-8017-44E7-ADC4-CE24FE7545DA}">
      <dgm:prSet/>
      <dgm:spPr/>
      <dgm:t>
        <a:bodyPr/>
        <a:lstStyle/>
        <a:p>
          <a:endParaRPr lang="en-US" sz="2400"/>
        </a:p>
      </dgm:t>
    </dgm:pt>
    <dgm:pt modelId="{AC2764F4-9B3D-4D9F-A5A4-1BF308064A56}">
      <dgm:prSet custT="1"/>
      <dgm:spPr/>
      <dgm:t>
        <a:bodyPr/>
        <a:lstStyle/>
        <a:p>
          <a:r>
            <a:rPr lang="it-IT" sz="2400" b="1" dirty="0" err="1"/>
            <a:t>Concluisve</a:t>
          </a:r>
          <a:r>
            <a:rPr lang="it-IT" sz="2400" b="1" dirty="0"/>
            <a:t> </a:t>
          </a:r>
          <a:r>
            <a:rPr lang="it-IT" sz="2400" b="1" dirty="0" err="1"/>
            <a:t>remarks</a:t>
          </a:r>
          <a:r>
            <a:rPr lang="it-IT" sz="2400" b="1" dirty="0"/>
            <a:t> on INTRA</a:t>
          </a:r>
          <a:endParaRPr lang="en-US" sz="2400" b="1" dirty="0"/>
        </a:p>
      </dgm:t>
    </dgm:pt>
    <dgm:pt modelId="{F2F22345-1912-4B38-BCB5-AA43789EC6A9}" type="parTrans" cxnId="{7D778657-0188-4D1F-8115-05ED2387C739}">
      <dgm:prSet/>
      <dgm:spPr/>
      <dgm:t>
        <a:bodyPr/>
        <a:lstStyle/>
        <a:p>
          <a:endParaRPr lang="en-US" sz="2400"/>
        </a:p>
      </dgm:t>
    </dgm:pt>
    <dgm:pt modelId="{4A9A11C8-EFCC-431E-A41B-C17A117C96FA}" type="sibTrans" cxnId="{7D778657-0188-4D1F-8115-05ED2387C739}">
      <dgm:prSet/>
      <dgm:spPr/>
      <dgm:t>
        <a:bodyPr/>
        <a:lstStyle/>
        <a:p>
          <a:endParaRPr lang="en-US" sz="2400"/>
        </a:p>
      </dgm:t>
    </dgm:pt>
    <dgm:pt modelId="{7E61FE5E-7DD3-4CB0-9ADD-8EE020EC9453}">
      <dgm:prSet custT="1"/>
      <dgm:spPr/>
      <dgm:t>
        <a:bodyPr/>
        <a:lstStyle/>
        <a:p>
          <a:r>
            <a:rPr lang="it-IT" sz="2400" b="1" dirty="0" err="1"/>
            <a:t>References</a:t>
          </a:r>
          <a:endParaRPr lang="en-US" sz="2400" b="1" dirty="0"/>
        </a:p>
      </dgm:t>
    </dgm:pt>
    <dgm:pt modelId="{D86681E3-505C-4D74-B00C-CA4DDF00677E}" type="parTrans" cxnId="{4F4B7935-C690-4B46-908A-7A1DBF7A3E5A}">
      <dgm:prSet/>
      <dgm:spPr/>
      <dgm:t>
        <a:bodyPr/>
        <a:lstStyle/>
        <a:p>
          <a:endParaRPr lang="en-US" sz="2400"/>
        </a:p>
      </dgm:t>
    </dgm:pt>
    <dgm:pt modelId="{33633A8C-9FA2-49F9-9F95-DE4B25DDB007}" type="sibTrans" cxnId="{4F4B7935-C690-4B46-908A-7A1DBF7A3E5A}">
      <dgm:prSet/>
      <dgm:spPr/>
      <dgm:t>
        <a:bodyPr/>
        <a:lstStyle/>
        <a:p>
          <a:endParaRPr lang="en-US" sz="2400"/>
        </a:p>
      </dgm:t>
    </dgm:pt>
    <dgm:pt modelId="{29DE61D4-0786-4714-92E9-6FEB3B02FFA5}" type="pres">
      <dgm:prSet presAssocID="{EFBC7EC6-531D-4B17-AB5D-AA12AA5DD464}" presName="root" presStyleCnt="0">
        <dgm:presLayoutVars>
          <dgm:dir/>
          <dgm:resizeHandles val="exact"/>
        </dgm:presLayoutVars>
      </dgm:prSet>
      <dgm:spPr/>
    </dgm:pt>
    <dgm:pt modelId="{31D15B90-368B-4CCA-8D7F-B0A6E215517A}" type="pres">
      <dgm:prSet presAssocID="{1C554B8E-41FA-47F2-B3C7-4783680F9220}" presName="compNode" presStyleCnt="0"/>
      <dgm:spPr/>
    </dgm:pt>
    <dgm:pt modelId="{6CB9D02A-BDEE-4180-BE07-EF3096F656DD}" type="pres">
      <dgm:prSet presAssocID="{1C554B8E-41FA-47F2-B3C7-4783680F9220}" presName="bgRect" presStyleLbl="bgShp" presStyleIdx="0" presStyleCnt="5"/>
      <dgm:spPr/>
    </dgm:pt>
    <dgm:pt modelId="{66A4A0A8-D724-4B6D-ADBE-D95B3F0ADB3A}" type="pres">
      <dgm:prSet presAssocID="{1C554B8E-41FA-47F2-B3C7-4783680F9220}"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umento"/>
        </a:ext>
      </dgm:extLst>
    </dgm:pt>
    <dgm:pt modelId="{182579BC-2C24-418A-8B44-F4BC83E5C365}" type="pres">
      <dgm:prSet presAssocID="{1C554B8E-41FA-47F2-B3C7-4783680F9220}" presName="spaceRect" presStyleCnt="0"/>
      <dgm:spPr/>
    </dgm:pt>
    <dgm:pt modelId="{F38E990D-FEE5-49A4-89D4-BFCFE06652A7}" type="pres">
      <dgm:prSet presAssocID="{1C554B8E-41FA-47F2-B3C7-4783680F9220}" presName="parTx" presStyleLbl="revTx" presStyleIdx="0" presStyleCnt="5">
        <dgm:presLayoutVars>
          <dgm:chMax val="0"/>
          <dgm:chPref val="0"/>
        </dgm:presLayoutVars>
      </dgm:prSet>
      <dgm:spPr/>
    </dgm:pt>
    <dgm:pt modelId="{7FC00BBA-2B20-40F3-AC20-EAFB4AF8C94E}" type="pres">
      <dgm:prSet presAssocID="{29BA263F-FC41-40EA-8C60-EE1CE6E51D9B}" presName="sibTrans" presStyleCnt="0"/>
      <dgm:spPr/>
    </dgm:pt>
    <dgm:pt modelId="{402164FA-1C46-4C6A-94F8-2CDA3CDFB366}" type="pres">
      <dgm:prSet presAssocID="{E6069288-E819-45AE-8A02-B5B8A7441199}" presName="compNode" presStyleCnt="0"/>
      <dgm:spPr/>
    </dgm:pt>
    <dgm:pt modelId="{4EDEDB41-B98D-48D8-A8C7-20E8E71CA06C}" type="pres">
      <dgm:prSet presAssocID="{E6069288-E819-45AE-8A02-B5B8A7441199}" presName="bgRect" presStyleLbl="bgShp" presStyleIdx="1" presStyleCnt="5"/>
      <dgm:spPr/>
    </dgm:pt>
    <dgm:pt modelId="{17C891A8-EE20-4FF3-94D9-62EA86DB7D12}" type="pres">
      <dgm:prSet presAssocID="{E6069288-E819-45AE-8A02-B5B8A7441199}"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Virgolette"/>
        </a:ext>
      </dgm:extLst>
    </dgm:pt>
    <dgm:pt modelId="{78C89B56-1709-4EF4-B958-33F8C0A8C3E4}" type="pres">
      <dgm:prSet presAssocID="{E6069288-E819-45AE-8A02-B5B8A7441199}" presName="spaceRect" presStyleCnt="0"/>
      <dgm:spPr/>
    </dgm:pt>
    <dgm:pt modelId="{D7A02DDF-F115-42F6-99AA-F9437F6FF928}" type="pres">
      <dgm:prSet presAssocID="{E6069288-E819-45AE-8A02-B5B8A7441199}" presName="parTx" presStyleLbl="revTx" presStyleIdx="1" presStyleCnt="5">
        <dgm:presLayoutVars>
          <dgm:chMax val="0"/>
          <dgm:chPref val="0"/>
        </dgm:presLayoutVars>
      </dgm:prSet>
      <dgm:spPr/>
    </dgm:pt>
    <dgm:pt modelId="{1DC46333-FE19-4718-A361-4421C9B21DEE}" type="pres">
      <dgm:prSet presAssocID="{ED9D5807-5675-4A11-92A3-3481DB57624F}" presName="sibTrans" presStyleCnt="0"/>
      <dgm:spPr/>
    </dgm:pt>
    <dgm:pt modelId="{6C3C706E-2073-41BC-A833-746020114735}" type="pres">
      <dgm:prSet presAssocID="{E229929A-FE08-4AFB-A2EB-31209A6CDD1D}" presName="compNode" presStyleCnt="0"/>
      <dgm:spPr/>
    </dgm:pt>
    <dgm:pt modelId="{B88DEF8E-4520-48E9-8894-4715324E0EF2}" type="pres">
      <dgm:prSet presAssocID="{E229929A-FE08-4AFB-A2EB-31209A6CDD1D}" presName="bgRect" presStyleLbl="bgShp" presStyleIdx="2" presStyleCnt="5"/>
      <dgm:spPr/>
    </dgm:pt>
    <dgm:pt modelId="{2DA5E35A-1341-4EBC-A7CE-B22DDB40A957}" type="pres">
      <dgm:prSet presAssocID="{E229929A-FE08-4AFB-A2EB-31209A6CDD1D}"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esentation with Checklist"/>
        </a:ext>
      </dgm:extLst>
    </dgm:pt>
    <dgm:pt modelId="{76A68A51-660E-4391-897B-F6B3B4B70151}" type="pres">
      <dgm:prSet presAssocID="{E229929A-FE08-4AFB-A2EB-31209A6CDD1D}" presName="spaceRect" presStyleCnt="0"/>
      <dgm:spPr/>
    </dgm:pt>
    <dgm:pt modelId="{5639D1CE-9344-4966-9C31-112944B65C56}" type="pres">
      <dgm:prSet presAssocID="{E229929A-FE08-4AFB-A2EB-31209A6CDD1D}" presName="parTx" presStyleLbl="revTx" presStyleIdx="2" presStyleCnt="5">
        <dgm:presLayoutVars>
          <dgm:chMax val="0"/>
          <dgm:chPref val="0"/>
        </dgm:presLayoutVars>
      </dgm:prSet>
      <dgm:spPr/>
    </dgm:pt>
    <dgm:pt modelId="{C24427F7-6AD6-4B3B-98F6-D3FB82EA00D7}" type="pres">
      <dgm:prSet presAssocID="{4C728D7D-CFB2-4BED-8AC5-D3677C6BF9A2}" presName="sibTrans" presStyleCnt="0"/>
      <dgm:spPr/>
    </dgm:pt>
    <dgm:pt modelId="{4893B9B4-534A-45B0-B626-A67753BDEDD6}" type="pres">
      <dgm:prSet presAssocID="{AC2764F4-9B3D-4D9F-A5A4-1BF308064A56}" presName="compNode" presStyleCnt="0"/>
      <dgm:spPr/>
    </dgm:pt>
    <dgm:pt modelId="{514B03CA-01C2-4E11-B635-954004C3937D}" type="pres">
      <dgm:prSet presAssocID="{AC2764F4-9B3D-4D9F-A5A4-1BF308064A56}" presName="bgRect" presStyleLbl="bgShp" presStyleIdx="3" presStyleCnt="5"/>
      <dgm:spPr/>
    </dgm:pt>
    <dgm:pt modelId="{EB7A7787-A4B8-4519-B990-30DAB2B91E0D}" type="pres">
      <dgm:prSet presAssocID="{AC2764F4-9B3D-4D9F-A5A4-1BF308064A56}"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rtelletto"/>
        </a:ext>
      </dgm:extLst>
    </dgm:pt>
    <dgm:pt modelId="{9FFB36C5-34CB-41B0-BFC1-6D7A0BCAAD41}" type="pres">
      <dgm:prSet presAssocID="{AC2764F4-9B3D-4D9F-A5A4-1BF308064A56}" presName="spaceRect" presStyleCnt="0"/>
      <dgm:spPr/>
    </dgm:pt>
    <dgm:pt modelId="{38285CEA-E277-4659-8746-67503D16C18F}" type="pres">
      <dgm:prSet presAssocID="{AC2764F4-9B3D-4D9F-A5A4-1BF308064A56}" presName="parTx" presStyleLbl="revTx" presStyleIdx="3" presStyleCnt="5">
        <dgm:presLayoutVars>
          <dgm:chMax val="0"/>
          <dgm:chPref val="0"/>
        </dgm:presLayoutVars>
      </dgm:prSet>
      <dgm:spPr/>
    </dgm:pt>
    <dgm:pt modelId="{E9C982CA-FC4A-43F5-869F-CCA8CE24E7CE}" type="pres">
      <dgm:prSet presAssocID="{4A9A11C8-EFCC-431E-A41B-C17A117C96FA}" presName="sibTrans" presStyleCnt="0"/>
      <dgm:spPr/>
    </dgm:pt>
    <dgm:pt modelId="{CF841883-2614-4C3E-B664-47ED69A26F10}" type="pres">
      <dgm:prSet presAssocID="{7E61FE5E-7DD3-4CB0-9ADD-8EE020EC9453}" presName="compNode" presStyleCnt="0"/>
      <dgm:spPr/>
    </dgm:pt>
    <dgm:pt modelId="{57B68545-7A69-492F-B429-62ED800E779B}" type="pres">
      <dgm:prSet presAssocID="{7E61FE5E-7DD3-4CB0-9ADD-8EE020EC9453}" presName="bgRect" presStyleLbl="bgShp" presStyleIdx="4" presStyleCnt="5"/>
      <dgm:spPr/>
    </dgm:pt>
    <dgm:pt modelId="{3BB13C83-C1FE-4786-8A2A-2CB0EA0ED72C}" type="pres">
      <dgm:prSet presAssocID="{7E61FE5E-7DD3-4CB0-9ADD-8EE020EC9453}"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Libri"/>
        </a:ext>
      </dgm:extLst>
    </dgm:pt>
    <dgm:pt modelId="{A95C7007-0057-4F6B-8262-415B82ECC418}" type="pres">
      <dgm:prSet presAssocID="{7E61FE5E-7DD3-4CB0-9ADD-8EE020EC9453}" presName="spaceRect" presStyleCnt="0"/>
      <dgm:spPr/>
    </dgm:pt>
    <dgm:pt modelId="{C5CC261F-5B31-4463-B593-73230F2349C9}" type="pres">
      <dgm:prSet presAssocID="{7E61FE5E-7DD3-4CB0-9ADD-8EE020EC9453}" presName="parTx" presStyleLbl="revTx" presStyleIdx="4" presStyleCnt="5">
        <dgm:presLayoutVars>
          <dgm:chMax val="0"/>
          <dgm:chPref val="0"/>
        </dgm:presLayoutVars>
      </dgm:prSet>
      <dgm:spPr/>
    </dgm:pt>
  </dgm:ptLst>
  <dgm:cxnLst>
    <dgm:cxn modelId="{37F4DE29-115A-4F35-B6C5-E0B7D663BFE6}" srcId="{EFBC7EC6-531D-4B17-AB5D-AA12AA5DD464}" destId="{E6069288-E819-45AE-8A02-B5B8A7441199}" srcOrd="1" destOrd="0" parTransId="{0E63086D-3AC9-47C5-9F47-1ABBE2D6B725}" sibTransId="{ED9D5807-5675-4A11-92A3-3481DB57624F}"/>
    <dgm:cxn modelId="{FBB23D2C-7C99-4763-A081-721E8046C8D9}" type="presOf" srcId="{E229929A-FE08-4AFB-A2EB-31209A6CDD1D}" destId="{5639D1CE-9344-4966-9C31-112944B65C56}" srcOrd="0" destOrd="0" presId="urn:microsoft.com/office/officeart/2018/2/layout/IconVerticalSolidList"/>
    <dgm:cxn modelId="{4F4B7935-C690-4B46-908A-7A1DBF7A3E5A}" srcId="{EFBC7EC6-531D-4B17-AB5D-AA12AA5DD464}" destId="{7E61FE5E-7DD3-4CB0-9ADD-8EE020EC9453}" srcOrd="4" destOrd="0" parTransId="{D86681E3-505C-4D74-B00C-CA4DDF00677E}" sibTransId="{33633A8C-9FA2-49F9-9F95-DE4B25DDB007}"/>
    <dgm:cxn modelId="{85CE7D38-E932-466E-B1C7-FBB6D726A39C}" type="presOf" srcId="{EFBC7EC6-531D-4B17-AB5D-AA12AA5DD464}" destId="{29DE61D4-0786-4714-92E9-6FEB3B02FFA5}" srcOrd="0" destOrd="0" presId="urn:microsoft.com/office/officeart/2018/2/layout/IconVerticalSolidList"/>
    <dgm:cxn modelId="{BAF0F06D-6C1D-45B2-9704-5FB717BF7CEC}" type="presOf" srcId="{7E61FE5E-7DD3-4CB0-9ADD-8EE020EC9453}" destId="{C5CC261F-5B31-4463-B593-73230F2349C9}" srcOrd="0" destOrd="0" presId="urn:microsoft.com/office/officeart/2018/2/layout/IconVerticalSolidList"/>
    <dgm:cxn modelId="{0B75F752-8017-44E7-ADC4-CE24FE7545DA}" srcId="{EFBC7EC6-531D-4B17-AB5D-AA12AA5DD464}" destId="{E229929A-FE08-4AFB-A2EB-31209A6CDD1D}" srcOrd="2" destOrd="0" parTransId="{4D18DC24-AFD2-4A39-9CFA-16A97B347B09}" sibTransId="{4C728D7D-CFB2-4BED-8AC5-D3677C6BF9A2}"/>
    <dgm:cxn modelId="{7D778657-0188-4D1F-8115-05ED2387C739}" srcId="{EFBC7EC6-531D-4B17-AB5D-AA12AA5DD464}" destId="{AC2764F4-9B3D-4D9F-A5A4-1BF308064A56}" srcOrd="3" destOrd="0" parTransId="{F2F22345-1912-4B38-BCB5-AA43789EC6A9}" sibTransId="{4A9A11C8-EFCC-431E-A41B-C17A117C96FA}"/>
    <dgm:cxn modelId="{73D29C84-A607-406F-A8E9-5A5435314012}" type="presOf" srcId="{E6069288-E819-45AE-8A02-B5B8A7441199}" destId="{D7A02DDF-F115-42F6-99AA-F9437F6FF928}" srcOrd="0" destOrd="0" presId="urn:microsoft.com/office/officeart/2018/2/layout/IconVerticalSolidList"/>
    <dgm:cxn modelId="{87E66CB0-FF53-4C35-814A-462F5220A1E5}" srcId="{EFBC7EC6-531D-4B17-AB5D-AA12AA5DD464}" destId="{1C554B8E-41FA-47F2-B3C7-4783680F9220}" srcOrd="0" destOrd="0" parTransId="{0941DFCA-1FFB-497E-A807-58EA85E786D8}" sibTransId="{29BA263F-FC41-40EA-8C60-EE1CE6E51D9B}"/>
    <dgm:cxn modelId="{08E075C9-07B9-463A-A1FC-7385B6EB6A66}" type="presOf" srcId="{1C554B8E-41FA-47F2-B3C7-4783680F9220}" destId="{F38E990D-FEE5-49A4-89D4-BFCFE06652A7}" srcOrd="0" destOrd="0" presId="urn:microsoft.com/office/officeart/2018/2/layout/IconVerticalSolidList"/>
    <dgm:cxn modelId="{D1C650E6-58A3-4BE8-BB0E-D40FFC9C2328}" type="presOf" srcId="{AC2764F4-9B3D-4D9F-A5A4-1BF308064A56}" destId="{38285CEA-E277-4659-8746-67503D16C18F}" srcOrd="0" destOrd="0" presId="urn:microsoft.com/office/officeart/2018/2/layout/IconVerticalSolidList"/>
    <dgm:cxn modelId="{BAAC035C-A117-468D-B48F-5F13EB355BCE}" type="presParOf" srcId="{29DE61D4-0786-4714-92E9-6FEB3B02FFA5}" destId="{31D15B90-368B-4CCA-8D7F-B0A6E215517A}" srcOrd="0" destOrd="0" presId="urn:microsoft.com/office/officeart/2018/2/layout/IconVerticalSolidList"/>
    <dgm:cxn modelId="{3A8FD6F1-EA9E-4C16-A964-0F3AD94C9035}" type="presParOf" srcId="{31D15B90-368B-4CCA-8D7F-B0A6E215517A}" destId="{6CB9D02A-BDEE-4180-BE07-EF3096F656DD}" srcOrd="0" destOrd="0" presId="urn:microsoft.com/office/officeart/2018/2/layout/IconVerticalSolidList"/>
    <dgm:cxn modelId="{3874FFDB-11CB-4406-A8E3-470679054C2A}" type="presParOf" srcId="{31D15B90-368B-4CCA-8D7F-B0A6E215517A}" destId="{66A4A0A8-D724-4B6D-ADBE-D95B3F0ADB3A}" srcOrd="1" destOrd="0" presId="urn:microsoft.com/office/officeart/2018/2/layout/IconVerticalSolidList"/>
    <dgm:cxn modelId="{C3F59E46-9AE4-4CB6-AA89-7678D88AC201}" type="presParOf" srcId="{31D15B90-368B-4CCA-8D7F-B0A6E215517A}" destId="{182579BC-2C24-418A-8B44-F4BC83E5C365}" srcOrd="2" destOrd="0" presId="urn:microsoft.com/office/officeart/2018/2/layout/IconVerticalSolidList"/>
    <dgm:cxn modelId="{99DCCE2C-CDDB-4F4A-909B-86B5561A24AA}" type="presParOf" srcId="{31D15B90-368B-4CCA-8D7F-B0A6E215517A}" destId="{F38E990D-FEE5-49A4-89D4-BFCFE06652A7}" srcOrd="3" destOrd="0" presId="urn:microsoft.com/office/officeart/2018/2/layout/IconVerticalSolidList"/>
    <dgm:cxn modelId="{0485B73A-E302-480F-AFCD-5E015035EA83}" type="presParOf" srcId="{29DE61D4-0786-4714-92E9-6FEB3B02FFA5}" destId="{7FC00BBA-2B20-40F3-AC20-EAFB4AF8C94E}" srcOrd="1" destOrd="0" presId="urn:microsoft.com/office/officeart/2018/2/layout/IconVerticalSolidList"/>
    <dgm:cxn modelId="{9F5D9CF4-29E0-407F-A3B2-EC745931D9A9}" type="presParOf" srcId="{29DE61D4-0786-4714-92E9-6FEB3B02FFA5}" destId="{402164FA-1C46-4C6A-94F8-2CDA3CDFB366}" srcOrd="2" destOrd="0" presId="urn:microsoft.com/office/officeart/2018/2/layout/IconVerticalSolidList"/>
    <dgm:cxn modelId="{26687865-8455-4116-A145-BF8782DA7110}" type="presParOf" srcId="{402164FA-1C46-4C6A-94F8-2CDA3CDFB366}" destId="{4EDEDB41-B98D-48D8-A8C7-20E8E71CA06C}" srcOrd="0" destOrd="0" presId="urn:microsoft.com/office/officeart/2018/2/layout/IconVerticalSolidList"/>
    <dgm:cxn modelId="{94CE6CF4-B5A3-4674-A51B-D18C70A6C4CD}" type="presParOf" srcId="{402164FA-1C46-4C6A-94F8-2CDA3CDFB366}" destId="{17C891A8-EE20-4FF3-94D9-62EA86DB7D12}" srcOrd="1" destOrd="0" presId="urn:microsoft.com/office/officeart/2018/2/layout/IconVerticalSolidList"/>
    <dgm:cxn modelId="{01EADC78-781B-43AD-A0D3-A52E48FE3B7F}" type="presParOf" srcId="{402164FA-1C46-4C6A-94F8-2CDA3CDFB366}" destId="{78C89B56-1709-4EF4-B958-33F8C0A8C3E4}" srcOrd="2" destOrd="0" presId="urn:microsoft.com/office/officeart/2018/2/layout/IconVerticalSolidList"/>
    <dgm:cxn modelId="{A9AD2F80-E461-4C70-81F7-87B97E3F9DFF}" type="presParOf" srcId="{402164FA-1C46-4C6A-94F8-2CDA3CDFB366}" destId="{D7A02DDF-F115-42F6-99AA-F9437F6FF928}" srcOrd="3" destOrd="0" presId="urn:microsoft.com/office/officeart/2018/2/layout/IconVerticalSolidList"/>
    <dgm:cxn modelId="{8D6857DF-DC28-4CC6-834F-23926D5C3285}" type="presParOf" srcId="{29DE61D4-0786-4714-92E9-6FEB3B02FFA5}" destId="{1DC46333-FE19-4718-A361-4421C9B21DEE}" srcOrd="3" destOrd="0" presId="urn:microsoft.com/office/officeart/2018/2/layout/IconVerticalSolidList"/>
    <dgm:cxn modelId="{55C09B67-5B7C-4A00-8197-1F82A89CA965}" type="presParOf" srcId="{29DE61D4-0786-4714-92E9-6FEB3B02FFA5}" destId="{6C3C706E-2073-41BC-A833-746020114735}" srcOrd="4" destOrd="0" presId="urn:microsoft.com/office/officeart/2018/2/layout/IconVerticalSolidList"/>
    <dgm:cxn modelId="{0B34FB2A-1DA1-4DC2-8716-1313BEE8C7B8}" type="presParOf" srcId="{6C3C706E-2073-41BC-A833-746020114735}" destId="{B88DEF8E-4520-48E9-8894-4715324E0EF2}" srcOrd="0" destOrd="0" presId="urn:microsoft.com/office/officeart/2018/2/layout/IconVerticalSolidList"/>
    <dgm:cxn modelId="{4346BF62-3474-4F75-BF31-81A51D7E69D5}" type="presParOf" srcId="{6C3C706E-2073-41BC-A833-746020114735}" destId="{2DA5E35A-1341-4EBC-A7CE-B22DDB40A957}" srcOrd="1" destOrd="0" presId="urn:microsoft.com/office/officeart/2018/2/layout/IconVerticalSolidList"/>
    <dgm:cxn modelId="{B5CEE25B-9722-4A47-ACF2-3A4D02562E0B}" type="presParOf" srcId="{6C3C706E-2073-41BC-A833-746020114735}" destId="{76A68A51-660E-4391-897B-F6B3B4B70151}" srcOrd="2" destOrd="0" presId="urn:microsoft.com/office/officeart/2018/2/layout/IconVerticalSolidList"/>
    <dgm:cxn modelId="{032E7FEE-EA32-4767-A6B0-D66CB5E3576E}" type="presParOf" srcId="{6C3C706E-2073-41BC-A833-746020114735}" destId="{5639D1CE-9344-4966-9C31-112944B65C56}" srcOrd="3" destOrd="0" presId="urn:microsoft.com/office/officeart/2018/2/layout/IconVerticalSolidList"/>
    <dgm:cxn modelId="{9F551D31-DE6E-465D-9C29-4264BCC7A5AF}" type="presParOf" srcId="{29DE61D4-0786-4714-92E9-6FEB3B02FFA5}" destId="{C24427F7-6AD6-4B3B-98F6-D3FB82EA00D7}" srcOrd="5" destOrd="0" presId="urn:microsoft.com/office/officeart/2018/2/layout/IconVerticalSolidList"/>
    <dgm:cxn modelId="{117C7AEE-E74A-4BDC-8D8A-ECDBD6A9AC05}" type="presParOf" srcId="{29DE61D4-0786-4714-92E9-6FEB3B02FFA5}" destId="{4893B9B4-534A-45B0-B626-A67753BDEDD6}" srcOrd="6" destOrd="0" presId="urn:microsoft.com/office/officeart/2018/2/layout/IconVerticalSolidList"/>
    <dgm:cxn modelId="{39527132-5C5F-40B3-80B4-C193843D324C}" type="presParOf" srcId="{4893B9B4-534A-45B0-B626-A67753BDEDD6}" destId="{514B03CA-01C2-4E11-B635-954004C3937D}" srcOrd="0" destOrd="0" presId="urn:microsoft.com/office/officeart/2018/2/layout/IconVerticalSolidList"/>
    <dgm:cxn modelId="{DD114553-777C-4DC4-9726-86D122E91E21}" type="presParOf" srcId="{4893B9B4-534A-45B0-B626-A67753BDEDD6}" destId="{EB7A7787-A4B8-4519-B990-30DAB2B91E0D}" srcOrd="1" destOrd="0" presId="urn:microsoft.com/office/officeart/2018/2/layout/IconVerticalSolidList"/>
    <dgm:cxn modelId="{AE04EBBA-7635-442A-938A-5A77920FDC9C}" type="presParOf" srcId="{4893B9B4-534A-45B0-B626-A67753BDEDD6}" destId="{9FFB36C5-34CB-41B0-BFC1-6D7A0BCAAD41}" srcOrd="2" destOrd="0" presId="urn:microsoft.com/office/officeart/2018/2/layout/IconVerticalSolidList"/>
    <dgm:cxn modelId="{75CB960A-A00F-4D9A-B91B-CAABBEA7E832}" type="presParOf" srcId="{4893B9B4-534A-45B0-B626-A67753BDEDD6}" destId="{38285CEA-E277-4659-8746-67503D16C18F}" srcOrd="3" destOrd="0" presId="urn:microsoft.com/office/officeart/2018/2/layout/IconVerticalSolidList"/>
    <dgm:cxn modelId="{466650B9-011F-4B56-98CD-67A6FF16A0E6}" type="presParOf" srcId="{29DE61D4-0786-4714-92E9-6FEB3B02FFA5}" destId="{E9C982CA-FC4A-43F5-869F-CCA8CE24E7CE}" srcOrd="7" destOrd="0" presId="urn:microsoft.com/office/officeart/2018/2/layout/IconVerticalSolidList"/>
    <dgm:cxn modelId="{BD4D3B29-FBB5-43A6-9738-ECB74D6CDC50}" type="presParOf" srcId="{29DE61D4-0786-4714-92E9-6FEB3B02FFA5}" destId="{CF841883-2614-4C3E-B664-47ED69A26F10}" srcOrd="8" destOrd="0" presId="urn:microsoft.com/office/officeart/2018/2/layout/IconVerticalSolidList"/>
    <dgm:cxn modelId="{B007C923-9284-40F6-8039-5ABDA54D8B9E}" type="presParOf" srcId="{CF841883-2614-4C3E-B664-47ED69A26F10}" destId="{57B68545-7A69-492F-B429-62ED800E779B}" srcOrd="0" destOrd="0" presId="urn:microsoft.com/office/officeart/2018/2/layout/IconVerticalSolidList"/>
    <dgm:cxn modelId="{D6907DB3-C47B-4D33-823A-28A5D595BCC0}" type="presParOf" srcId="{CF841883-2614-4C3E-B664-47ED69A26F10}" destId="{3BB13C83-C1FE-4786-8A2A-2CB0EA0ED72C}" srcOrd="1" destOrd="0" presId="urn:microsoft.com/office/officeart/2018/2/layout/IconVerticalSolidList"/>
    <dgm:cxn modelId="{1D18E045-2186-4313-ADFD-F7018E784624}" type="presParOf" srcId="{CF841883-2614-4C3E-B664-47ED69A26F10}" destId="{A95C7007-0057-4F6B-8262-415B82ECC418}" srcOrd="2" destOrd="0" presId="urn:microsoft.com/office/officeart/2018/2/layout/IconVerticalSolidList"/>
    <dgm:cxn modelId="{6B28DB29-5DAB-4D15-8073-9CDC99C1EA06}" type="presParOf" srcId="{CF841883-2614-4C3E-B664-47ED69A26F10}" destId="{C5CC261F-5B31-4463-B593-73230F2349C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6F8DFC-1660-4D2E-81A7-AFFB7B3E7D7A}" type="doc">
      <dgm:prSet loTypeId="urn:microsoft.com/office/officeart/2005/8/layout/hierarchy1" loCatId="hierarchy" qsTypeId="urn:microsoft.com/office/officeart/2005/8/quickstyle/simple1" qsCatId="simple" csTypeId="urn:microsoft.com/office/officeart/2005/8/colors/accent2_2" csCatId="accent2" phldr="1"/>
      <dgm:spPr/>
      <dgm:t>
        <a:bodyPr/>
        <a:lstStyle/>
        <a:p>
          <a:endParaRPr lang="en-US"/>
        </a:p>
      </dgm:t>
    </dgm:pt>
    <dgm:pt modelId="{7A175166-6F30-4F47-9736-BB92DFF6AE40}">
      <dgm:prSet/>
      <dgm:spPr/>
      <dgm:t>
        <a:bodyPr/>
        <a:lstStyle/>
        <a:p>
          <a:r>
            <a:rPr lang="it-IT" b="1" dirty="0"/>
            <a:t>Science							Fiction</a:t>
          </a:r>
          <a:endParaRPr lang="en-US" b="1" dirty="0"/>
        </a:p>
      </dgm:t>
    </dgm:pt>
    <dgm:pt modelId="{2FB6D416-0873-482C-990C-62568AD24BEA}" type="parTrans" cxnId="{DEF47240-C383-4965-8B12-AD9C862D7504}">
      <dgm:prSet/>
      <dgm:spPr/>
      <dgm:t>
        <a:bodyPr/>
        <a:lstStyle/>
        <a:p>
          <a:endParaRPr lang="en-US"/>
        </a:p>
      </dgm:t>
    </dgm:pt>
    <dgm:pt modelId="{F6D58913-AAB2-4C0F-97CA-BC9CBC1A08E5}" type="sibTrans" cxnId="{DEF47240-C383-4965-8B12-AD9C862D7504}">
      <dgm:prSet/>
      <dgm:spPr/>
      <dgm:t>
        <a:bodyPr/>
        <a:lstStyle/>
        <a:p>
          <a:endParaRPr lang="en-US"/>
        </a:p>
      </dgm:t>
    </dgm:pt>
    <dgm:pt modelId="{49407F4E-3525-4A2A-A8AE-19072DA3DD97}">
      <dgm:prSet/>
      <dgm:spPr/>
      <dgm:t>
        <a:bodyPr/>
        <a:lstStyle/>
        <a:p>
          <a:pPr defTabSz="354013"/>
          <a:r>
            <a:rPr lang="it-IT" b="1" dirty="0" err="1"/>
            <a:t>Epistemological</a:t>
          </a:r>
          <a:r>
            <a:rPr lang="it-IT" dirty="0"/>
            <a:t> </a:t>
          </a:r>
        </a:p>
        <a:p>
          <a:pPr defTabSz="1555750"/>
          <a:endParaRPr lang="it-IT" dirty="0"/>
        </a:p>
        <a:p>
          <a:pPr defTabSz="1555750"/>
          <a:endParaRPr lang="it-IT" dirty="0"/>
        </a:p>
        <a:p>
          <a:pPr defTabSz="1555750"/>
          <a:r>
            <a:rPr lang="it-IT" b="1" dirty="0"/>
            <a:t>                 </a:t>
          </a:r>
          <a:r>
            <a:rPr lang="it-IT" b="1" dirty="0" err="1"/>
            <a:t>Ontological</a:t>
          </a:r>
          <a:endParaRPr lang="en-US" b="1" dirty="0"/>
        </a:p>
      </dgm:t>
    </dgm:pt>
    <dgm:pt modelId="{2E75941E-2D97-4231-8A60-7C5879C01A09}" type="parTrans" cxnId="{10D8FE04-51B7-48C8-94DD-4882AEB265EC}">
      <dgm:prSet/>
      <dgm:spPr/>
      <dgm:t>
        <a:bodyPr/>
        <a:lstStyle/>
        <a:p>
          <a:endParaRPr lang="en-US"/>
        </a:p>
      </dgm:t>
    </dgm:pt>
    <dgm:pt modelId="{A3CF17BC-098E-42B5-B7E4-58FFAA748D69}" type="sibTrans" cxnId="{10D8FE04-51B7-48C8-94DD-4882AEB265EC}">
      <dgm:prSet/>
      <dgm:spPr/>
      <dgm:t>
        <a:bodyPr/>
        <a:lstStyle/>
        <a:p>
          <a:endParaRPr lang="en-US"/>
        </a:p>
      </dgm:t>
    </dgm:pt>
    <dgm:pt modelId="{C0244024-75C3-4385-A582-241E6FC9F578}" type="pres">
      <dgm:prSet presAssocID="{C06F8DFC-1660-4D2E-81A7-AFFB7B3E7D7A}" presName="hierChild1" presStyleCnt="0">
        <dgm:presLayoutVars>
          <dgm:chPref val="1"/>
          <dgm:dir/>
          <dgm:animOne val="branch"/>
          <dgm:animLvl val="lvl"/>
          <dgm:resizeHandles/>
        </dgm:presLayoutVars>
      </dgm:prSet>
      <dgm:spPr/>
    </dgm:pt>
    <dgm:pt modelId="{8363F9D8-0C8F-47CD-BD6B-EB4E4C0D9D2A}" type="pres">
      <dgm:prSet presAssocID="{7A175166-6F30-4F47-9736-BB92DFF6AE40}" presName="hierRoot1" presStyleCnt="0"/>
      <dgm:spPr/>
    </dgm:pt>
    <dgm:pt modelId="{D1C885E4-4A10-4E40-BA2A-6D0EE524D86D}" type="pres">
      <dgm:prSet presAssocID="{7A175166-6F30-4F47-9736-BB92DFF6AE40}" presName="composite" presStyleCnt="0"/>
      <dgm:spPr/>
    </dgm:pt>
    <dgm:pt modelId="{4D322A07-E0F4-440A-8561-A4445F4BFC1E}" type="pres">
      <dgm:prSet presAssocID="{7A175166-6F30-4F47-9736-BB92DFF6AE40}" presName="background" presStyleLbl="node0" presStyleIdx="0" presStyleCnt="2"/>
      <dgm:spPr/>
    </dgm:pt>
    <dgm:pt modelId="{ABBE9BAC-9815-4AEE-B3A1-052FF4005103}" type="pres">
      <dgm:prSet presAssocID="{7A175166-6F30-4F47-9736-BB92DFF6AE40}" presName="text" presStyleLbl="fgAcc0" presStyleIdx="0" presStyleCnt="2" custLinFactNeighborX="-1465" custLinFactNeighborY="-197">
        <dgm:presLayoutVars>
          <dgm:chPref val="3"/>
        </dgm:presLayoutVars>
      </dgm:prSet>
      <dgm:spPr/>
    </dgm:pt>
    <dgm:pt modelId="{4154F9A9-EDB8-4680-AD84-CD1E4F1A43F0}" type="pres">
      <dgm:prSet presAssocID="{7A175166-6F30-4F47-9736-BB92DFF6AE40}" presName="hierChild2" presStyleCnt="0"/>
      <dgm:spPr/>
    </dgm:pt>
    <dgm:pt modelId="{23CF12AC-9520-408D-96C5-3DBC4A1FEA39}" type="pres">
      <dgm:prSet presAssocID="{49407F4E-3525-4A2A-A8AE-19072DA3DD97}" presName="hierRoot1" presStyleCnt="0"/>
      <dgm:spPr/>
    </dgm:pt>
    <dgm:pt modelId="{F05A7C16-8F9D-4622-8DDD-42154EFEEC88}" type="pres">
      <dgm:prSet presAssocID="{49407F4E-3525-4A2A-A8AE-19072DA3DD97}" presName="composite" presStyleCnt="0"/>
      <dgm:spPr/>
    </dgm:pt>
    <dgm:pt modelId="{B3D3E370-1AA0-471C-9014-A5FB3047EB56}" type="pres">
      <dgm:prSet presAssocID="{49407F4E-3525-4A2A-A8AE-19072DA3DD97}" presName="background" presStyleLbl="node0" presStyleIdx="1" presStyleCnt="2"/>
      <dgm:spPr/>
    </dgm:pt>
    <dgm:pt modelId="{5B15CF80-7118-4510-A7C9-A668F207A4CC}" type="pres">
      <dgm:prSet presAssocID="{49407F4E-3525-4A2A-A8AE-19072DA3DD97}" presName="text" presStyleLbl="fgAcc0" presStyleIdx="1" presStyleCnt="2">
        <dgm:presLayoutVars>
          <dgm:chPref val="3"/>
        </dgm:presLayoutVars>
      </dgm:prSet>
      <dgm:spPr/>
    </dgm:pt>
    <dgm:pt modelId="{1D345FF2-98E3-4B61-8527-9BB811F30F2F}" type="pres">
      <dgm:prSet presAssocID="{49407F4E-3525-4A2A-A8AE-19072DA3DD97}" presName="hierChild2" presStyleCnt="0"/>
      <dgm:spPr/>
    </dgm:pt>
  </dgm:ptLst>
  <dgm:cxnLst>
    <dgm:cxn modelId="{10D8FE04-51B7-48C8-94DD-4882AEB265EC}" srcId="{C06F8DFC-1660-4D2E-81A7-AFFB7B3E7D7A}" destId="{49407F4E-3525-4A2A-A8AE-19072DA3DD97}" srcOrd="1" destOrd="0" parTransId="{2E75941E-2D97-4231-8A60-7C5879C01A09}" sibTransId="{A3CF17BC-098E-42B5-B7E4-58FFAA748D69}"/>
    <dgm:cxn modelId="{9B402B12-4B41-47B3-87FC-80022D68E3C7}" type="presOf" srcId="{49407F4E-3525-4A2A-A8AE-19072DA3DD97}" destId="{5B15CF80-7118-4510-A7C9-A668F207A4CC}" srcOrd="0" destOrd="0" presId="urn:microsoft.com/office/officeart/2005/8/layout/hierarchy1"/>
    <dgm:cxn modelId="{B400FF25-9AC5-4DED-B779-1401E02F9C0F}" type="presOf" srcId="{7A175166-6F30-4F47-9736-BB92DFF6AE40}" destId="{ABBE9BAC-9815-4AEE-B3A1-052FF4005103}" srcOrd="0" destOrd="0" presId="urn:microsoft.com/office/officeart/2005/8/layout/hierarchy1"/>
    <dgm:cxn modelId="{DEF47240-C383-4965-8B12-AD9C862D7504}" srcId="{C06F8DFC-1660-4D2E-81A7-AFFB7B3E7D7A}" destId="{7A175166-6F30-4F47-9736-BB92DFF6AE40}" srcOrd="0" destOrd="0" parTransId="{2FB6D416-0873-482C-990C-62568AD24BEA}" sibTransId="{F6D58913-AAB2-4C0F-97CA-BC9CBC1A08E5}"/>
    <dgm:cxn modelId="{3D97C4FF-E5C8-4ED2-8A56-6D727DBC3D55}" type="presOf" srcId="{C06F8DFC-1660-4D2E-81A7-AFFB7B3E7D7A}" destId="{C0244024-75C3-4385-A582-241E6FC9F578}" srcOrd="0" destOrd="0" presId="urn:microsoft.com/office/officeart/2005/8/layout/hierarchy1"/>
    <dgm:cxn modelId="{04B5EC5C-7AFC-4311-B25E-8CE0BF12C8B9}" type="presParOf" srcId="{C0244024-75C3-4385-A582-241E6FC9F578}" destId="{8363F9D8-0C8F-47CD-BD6B-EB4E4C0D9D2A}" srcOrd="0" destOrd="0" presId="urn:microsoft.com/office/officeart/2005/8/layout/hierarchy1"/>
    <dgm:cxn modelId="{C64D8A3B-38BE-40EE-897D-A92F95D073EA}" type="presParOf" srcId="{8363F9D8-0C8F-47CD-BD6B-EB4E4C0D9D2A}" destId="{D1C885E4-4A10-4E40-BA2A-6D0EE524D86D}" srcOrd="0" destOrd="0" presId="urn:microsoft.com/office/officeart/2005/8/layout/hierarchy1"/>
    <dgm:cxn modelId="{2C3F7BB2-9E58-4C70-93B7-C280A8925B1E}" type="presParOf" srcId="{D1C885E4-4A10-4E40-BA2A-6D0EE524D86D}" destId="{4D322A07-E0F4-440A-8561-A4445F4BFC1E}" srcOrd="0" destOrd="0" presId="urn:microsoft.com/office/officeart/2005/8/layout/hierarchy1"/>
    <dgm:cxn modelId="{98CA366A-4796-4472-8553-E72F00528637}" type="presParOf" srcId="{D1C885E4-4A10-4E40-BA2A-6D0EE524D86D}" destId="{ABBE9BAC-9815-4AEE-B3A1-052FF4005103}" srcOrd="1" destOrd="0" presId="urn:microsoft.com/office/officeart/2005/8/layout/hierarchy1"/>
    <dgm:cxn modelId="{547DA5B3-9076-4B6C-9AC1-A26076657EC6}" type="presParOf" srcId="{8363F9D8-0C8F-47CD-BD6B-EB4E4C0D9D2A}" destId="{4154F9A9-EDB8-4680-AD84-CD1E4F1A43F0}" srcOrd="1" destOrd="0" presId="urn:microsoft.com/office/officeart/2005/8/layout/hierarchy1"/>
    <dgm:cxn modelId="{E79EAFE2-2761-4FC6-9717-F449856C5DB5}" type="presParOf" srcId="{C0244024-75C3-4385-A582-241E6FC9F578}" destId="{23CF12AC-9520-408D-96C5-3DBC4A1FEA39}" srcOrd="1" destOrd="0" presId="urn:microsoft.com/office/officeart/2005/8/layout/hierarchy1"/>
    <dgm:cxn modelId="{F74CA3B6-6994-494B-86E1-79F573F059E4}" type="presParOf" srcId="{23CF12AC-9520-408D-96C5-3DBC4A1FEA39}" destId="{F05A7C16-8F9D-4622-8DDD-42154EFEEC88}" srcOrd="0" destOrd="0" presId="urn:microsoft.com/office/officeart/2005/8/layout/hierarchy1"/>
    <dgm:cxn modelId="{E160AD05-AE1F-4120-8E34-A25DF5A04586}" type="presParOf" srcId="{F05A7C16-8F9D-4622-8DDD-42154EFEEC88}" destId="{B3D3E370-1AA0-471C-9014-A5FB3047EB56}" srcOrd="0" destOrd="0" presId="urn:microsoft.com/office/officeart/2005/8/layout/hierarchy1"/>
    <dgm:cxn modelId="{234C69E0-B3FC-4077-897D-EC7986DDC196}" type="presParOf" srcId="{F05A7C16-8F9D-4622-8DDD-42154EFEEC88}" destId="{5B15CF80-7118-4510-A7C9-A668F207A4CC}" srcOrd="1" destOrd="0" presId="urn:microsoft.com/office/officeart/2005/8/layout/hierarchy1"/>
    <dgm:cxn modelId="{E065E4CE-D538-407E-AB3A-76364F6E8D1A}" type="presParOf" srcId="{23CF12AC-9520-408D-96C5-3DBC4A1FEA39}" destId="{1D345FF2-98E3-4B61-8527-9BB811F30F2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12D4BCB-367F-4435-B868-6C23B5D5AA05}" type="doc">
      <dgm:prSet loTypeId="urn:microsoft.com/office/officeart/2005/8/layout/vList2" loCatId="list" qsTypeId="urn:microsoft.com/office/officeart/2005/8/quickstyle/simple4" qsCatId="simple" csTypeId="urn:microsoft.com/office/officeart/2005/8/colors/colorful4" csCatId="colorful" phldr="1"/>
      <dgm:spPr/>
      <dgm:t>
        <a:bodyPr/>
        <a:lstStyle/>
        <a:p>
          <a:endParaRPr lang="en-US"/>
        </a:p>
      </dgm:t>
    </dgm:pt>
    <dgm:pt modelId="{1004387E-7B8A-4C14-B1A5-9B4F3EA9CA75}">
      <dgm:prSet/>
      <dgm:spPr/>
      <dgm:t>
        <a:bodyPr/>
        <a:lstStyle/>
        <a:p>
          <a:r>
            <a:rPr lang="en-GB" b="1" u="sng" dirty="0"/>
            <a:t>Disaggregation</a:t>
          </a:r>
          <a:endParaRPr lang="en-US" b="1" dirty="0"/>
        </a:p>
      </dgm:t>
    </dgm:pt>
    <dgm:pt modelId="{4A908019-5B74-4275-BDCD-4019C39811B8}" type="parTrans" cxnId="{B994D00E-641B-41FF-9F21-88462F48E017}">
      <dgm:prSet/>
      <dgm:spPr/>
      <dgm:t>
        <a:bodyPr/>
        <a:lstStyle/>
        <a:p>
          <a:endParaRPr lang="en-US"/>
        </a:p>
      </dgm:t>
    </dgm:pt>
    <dgm:pt modelId="{6C5B1EBC-27FE-4EE6-B753-8111A8B6F592}" type="sibTrans" cxnId="{B994D00E-641B-41FF-9F21-88462F48E017}">
      <dgm:prSet/>
      <dgm:spPr/>
      <dgm:t>
        <a:bodyPr/>
        <a:lstStyle/>
        <a:p>
          <a:endParaRPr lang="en-US"/>
        </a:p>
      </dgm:t>
    </dgm:pt>
    <dgm:pt modelId="{30133345-7482-4D4F-8B4E-1D1D8E3BEB02}">
      <dgm:prSet/>
      <dgm:spPr/>
      <dgm:t>
        <a:bodyPr/>
        <a:lstStyle/>
        <a:p>
          <a:r>
            <a:rPr lang="en-GB" b="1" u="sng" dirty="0"/>
            <a:t>Condensation</a:t>
          </a:r>
          <a:endParaRPr lang="en-US" b="1" dirty="0"/>
        </a:p>
      </dgm:t>
    </dgm:pt>
    <dgm:pt modelId="{F666348A-45FA-4938-BA0E-107BA76AB2E2}" type="parTrans" cxnId="{BBA6757F-E89F-49EC-A2C5-A5D76661ED0C}">
      <dgm:prSet/>
      <dgm:spPr/>
      <dgm:t>
        <a:bodyPr/>
        <a:lstStyle/>
        <a:p>
          <a:endParaRPr lang="en-US"/>
        </a:p>
      </dgm:t>
    </dgm:pt>
    <dgm:pt modelId="{A4735F3D-DB44-472F-84A8-5CA3B962F8BE}" type="sibTrans" cxnId="{BBA6757F-E89F-49EC-A2C5-A5D76661ED0C}">
      <dgm:prSet/>
      <dgm:spPr/>
      <dgm:t>
        <a:bodyPr/>
        <a:lstStyle/>
        <a:p>
          <a:endParaRPr lang="en-US"/>
        </a:p>
      </dgm:t>
    </dgm:pt>
    <dgm:pt modelId="{53D80FAD-0DC2-43A9-8C43-2D53F45F0AA2}">
      <dgm:prSet/>
      <dgm:spPr/>
      <dgm:t>
        <a:bodyPr/>
        <a:lstStyle/>
        <a:p>
          <a:r>
            <a:rPr lang="en-GB" b="1" u="sng" dirty="0"/>
            <a:t>Omission</a:t>
          </a:r>
          <a:endParaRPr lang="en-US" b="1" dirty="0"/>
        </a:p>
      </dgm:t>
    </dgm:pt>
    <dgm:pt modelId="{9254F45A-24D8-44D9-B41D-EE4A2816464B}" type="parTrans" cxnId="{0C71ACB1-4C2D-4955-8097-DC8E929CEF85}">
      <dgm:prSet/>
      <dgm:spPr/>
      <dgm:t>
        <a:bodyPr/>
        <a:lstStyle/>
        <a:p>
          <a:endParaRPr lang="en-US"/>
        </a:p>
      </dgm:t>
    </dgm:pt>
    <dgm:pt modelId="{41EA7599-BEA1-4691-A50E-491FDF440747}" type="sibTrans" cxnId="{0C71ACB1-4C2D-4955-8097-DC8E929CEF85}">
      <dgm:prSet/>
      <dgm:spPr/>
      <dgm:t>
        <a:bodyPr/>
        <a:lstStyle/>
        <a:p>
          <a:endParaRPr lang="en-US"/>
        </a:p>
      </dgm:t>
    </dgm:pt>
    <dgm:pt modelId="{7C6475F5-95B5-4405-A25B-FF9597EE1993}">
      <dgm:prSet/>
      <dgm:spPr/>
      <dgm:t>
        <a:bodyPr/>
        <a:lstStyle/>
        <a:p>
          <a:r>
            <a:rPr lang="en-GB" b="1" u="sng" dirty="0"/>
            <a:t>Substitution</a:t>
          </a:r>
          <a:endParaRPr lang="en-US" b="1" dirty="0"/>
        </a:p>
      </dgm:t>
    </dgm:pt>
    <dgm:pt modelId="{44B0BFB5-B84B-4942-AC06-CDDA4BA6B53E}" type="parTrans" cxnId="{A2464CA9-B34C-47F9-9BD2-DC294979B4BA}">
      <dgm:prSet/>
      <dgm:spPr/>
      <dgm:t>
        <a:bodyPr/>
        <a:lstStyle/>
        <a:p>
          <a:endParaRPr lang="en-US"/>
        </a:p>
      </dgm:t>
    </dgm:pt>
    <dgm:pt modelId="{8916E7D0-F7D2-4010-B449-7B9B30ABEC55}" type="sibTrans" cxnId="{A2464CA9-B34C-47F9-9BD2-DC294979B4BA}">
      <dgm:prSet/>
      <dgm:spPr/>
      <dgm:t>
        <a:bodyPr/>
        <a:lstStyle/>
        <a:p>
          <a:endParaRPr lang="en-US"/>
        </a:p>
      </dgm:t>
    </dgm:pt>
    <dgm:pt modelId="{8D3B0335-B29A-494F-B2E9-A8B427A3B7BD}">
      <dgm:prSet/>
      <dgm:spPr/>
      <dgm:t>
        <a:bodyPr/>
        <a:lstStyle/>
        <a:p>
          <a:r>
            <a:rPr lang="en-GB" b="1" u="sng" dirty="0"/>
            <a:t>Shifting</a:t>
          </a:r>
          <a:endParaRPr lang="en-US" b="1" dirty="0"/>
        </a:p>
      </dgm:t>
    </dgm:pt>
    <dgm:pt modelId="{86AC555B-BF08-4E76-B8CC-A265D486E948}" type="parTrans" cxnId="{58AB46C6-BB79-402D-A644-D3ACB697BB8B}">
      <dgm:prSet/>
      <dgm:spPr/>
      <dgm:t>
        <a:bodyPr/>
        <a:lstStyle/>
        <a:p>
          <a:endParaRPr lang="en-US"/>
        </a:p>
      </dgm:t>
    </dgm:pt>
    <dgm:pt modelId="{7081EFF1-CB4F-417B-9DB2-B0DA48FCFBAD}" type="sibTrans" cxnId="{58AB46C6-BB79-402D-A644-D3ACB697BB8B}">
      <dgm:prSet/>
      <dgm:spPr/>
      <dgm:t>
        <a:bodyPr/>
        <a:lstStyle/>
        <a:p>
          <a:endParaRPr lang="en-US"/>
        </a:p>
      </dgm:t>
    </dgm:pt>
    <dgm:pt modelId="{6C636AD8-4C83-4A0A-9431-10B1D69BAE9F}">
      <dgm:prSet/>
      <dgm:spPr/>
      <dgm:t>
        <a:bodyPr/>
        <a:lstStyle/>
        <a:p>
          <a:r>
            <a:rPr lang="en-GB" b="1" u="sng" dirty="0" err="1"/>
            <a:t>Desubordination</a:t>
          </a:r>
          <a:endParaRPr lang="en-US" b="1" dirty="0"/>
        </a:p>
      </dgm:t>
    </dgm:pt>
    <dgm:pt modelId="{9ACF7184-E134-48AA-89EE-EAB5A79A8BF8}" type="parTrans" cxnId="{4AA676C4-FC4C-46A3-ACCB-21BE1641D0EF}">
      <dgm:prSet/>
      <dgm:spPr/>
      <dgm:t>
        <a:bodyPr/>
        <a:lstStyle/>
        <a:p>
          <a:endParaRPr lang="en-US"/>
        </a:p>
      </dgm:t>
    </dgm:pt>
    <dgm:pt modelId="{3579D4EF-D851-45E3-B713-85F5FBF3C1E0}" type="sibTrans" cxnId="{4AA676C4-FC4C-46A3-ACCB-21BE1641D0EF}">
      <dgm:prSet/>
      <dgm:spPr/>
      <dgm:t>
        <a:bodyPr/>
        <a:lstStyle/>
        <a:p>
          <a:endParaRPr lang="en-US"/>
        </a:p>
      </dgm:t>
    </dgm:pt>
    <dgm:pt modelId="{11617FB2-0A0C-4F73-8762-30C6FEF98950}">
      <dgm:prSet/>
      <dgm:spPr/>
      <dgm:t>
        <a:bodyPr/>
        <a:lstStyle/>
        <a:p>
          <a:r>
            <a:rPr lang="en-GB" b="1" u="sng" dirty="0"/>
            <a:t>Explicitation</a:t>
          </a:r>
          <a:endParaRPr lang="en-US" b="1" dirty="0"/>
        </a:p>
      </dgm:t>
    </dgm:pt>
    <dgm:pt modelId="{AEC8CA91-9176-401B-B0A9-64BD8593D221}" type="parTrans" cxnId="{9453ABC1-D351-4EB8-BBFF-452040031134}">
      <dgm:prSet/>
      <dgm:spPr/>
      <dgm:t>
        <a:bodyPr/>
        <a:lstStyle/>
        <a:p>
          <a:endParaRPr lang="en-US"/>
        </a:p>
      </dgm:t>
    </dgm:pt>
    <dgm:pt modelId="{AEE15327-07E0-46D6-A9FE-1B92745BCF17}" type="sibTrans" cxnId="{9453ABC1-D351-4EB8-BBFF-452040031134}">
      <dgm:prSet/>
      <dgm:spPr/>
      <dgm:t>
        <a:bodyPr/>
        <a:lstStyle/>
        <a:p>
          <a:endParaRPr lang="en-US"/>
        </a:p>
      </dgm:t>
    </dgm:pt>
    <dgm:pt modelId="{53278E89-967A-4089-9037-A8965B3BB5C2}">
      <dgm:prSet/>
      <dgm:spPr/>
      <dgm:t>
        <a:bodyPr/>
        <a:lstStyle/>
        <a:p>
          <a:r>
            <a:rPr lang="en-GB" b="1" u="sng" dirty="0"/>
            <a:t>Amplification</a:t>
          </a:r>
          <a:r>
            <a:rPr lang="en-GB" u="sng" dirty="0"/>
            <a:t> </a:t>
          </a:r>
          <a:endParaRPr lang="en-US" dirty="0"/>
        </a:p>
      </dgm:t>
    </dgm:pt>
    <dgm:pt modelId="{42BAD165-0879-4ED2-B019-37BBD3F238C6}" type="parTrans" cxnId="{6160A2B9-674C-4B28-8535-A556135DA926}">
      <dgm:prSet/>
      <dgm:spPr/>
      <dgm:t>
        <a:bodyPr/>
        <a:lstStyle/>
        <a:p>
          <a:endParaRPr lang="en-US"/>
        </a:p>
      </dgm:t>
    </dgm:pt>
    <dgm:pt modelId="{AB52989C-430A-424E-8924-762F5E8F1075}" type="sibTrans" cxnId="{6160A2B9-674C-4B28-8535-A556135DA926}">
      <dgm:prSet/>
      <dgm:spPr/>
      <dgm:t>
        <a:bodyPr/>
        <a:lstStyle/>
        <a:p>
          <a:endParaRPr lang="en-US"/>
        </a:p>
      </dgm:t>
    </dgm:pt>
    <dgm:pt modelId="{813DB99E-002A-45FF-9660-C5507021F72A}" type="pres">
      <dgm:prSet presAssocID="{412D4BCB-367F-4435-B868-6C23B5D5AA05}" presName="linear" presStyleCnt="0">
        <dgm:presLayoutVars>
          <dgm:animLvl val="lvl"/>
          <dgm:resizeHandles val="exact"/>
        </dgm:presLayoutVars>
      </dgm:prSet>
      <dgm:spPr/>
    </dgm:pt>
    <dgm:pt modelId="{D4C0B11F-D1EE-4070-AE82-D5B67C4C885C}" type="pres">
      <dgm:prSet presAssocID="{1004387E-7B8A-4C14-B1A5-9B4F3EA9CA75}" presName="parentText" presStyleLbl="node1" presStyleIdx="0" presStyleCnt="8">
        <dgm:presLayoutVars>
          <dgm:chMax val="0"/>
          <dgm:bulletEnabled val="1"/>
        </dgm:presLayoutVars>
      </dgm:prSet>
      <dgm:spPr/>
    </dgm:pt>
    <dgm:pt modelId="{3A35C934-2CF3-4FF3-A82E-0567EE48DC6E}" type="pres">
      <dgm:prSet presAssocID="{6C5B1EBC-27FE-4EE6-B753-8111A8B6F592}" presName="spacer" presStyleCnt="0"/>
      <dgm:spPr/>
    </dgm:pt>
    <dgm:pt modelId="{A263B291-9197-4E6C-A7F2-D803CC1CFF2D}" type="pres">
      <dgm:prSet presAssocID="{30133345-7482-4D4F-8B4E-1D1D8E3BEB02}" presName="parentText" presStyleLbl="node1" presStyleIdx="1" presStyleCnt="8">
        <dgm:presLayoutVars>
          <dgm:chMax val="0"/>
          <dgm:bulletEnabled val="1"/>
        </dgm:presLayoutVars>
      </dgm:prSet>
      <dgm:spPr/>
    </dgm:pt>
    <dgm:pt modelId="{9FABBBE5-B427-4CD5-A4EC-827F911431B1}" type="pres">
      <dgm:prSet presAssocID="{A4735F3D-DB44-472F-84A8-5CA3B962F8BE}" presName="spacer" presStyleCnt="0"/>
      <dgm:spPr/>
    </dgm:pt>
    <dgm:pt modelId="{29121F63-2B52-45BE-855A-D336D72CF04A}" type="pres">
      <dgm:prSet presAssocID="{53D80FAD-0DC2-43A9-8C43-2D53F45F0AA2}" presName="parentText" presStyleLbl="node1" presStyleIdx="2" presStyleCnt="8">
        <dgm:presLayoutVars>
          <dgm:chMax val="0"/>
          <dgm:bulletEnabled val="1"/>
        </dgm:presLayoutVars>
      </dgm:prSet>
      <dgm:spPr/>
    </dgm:pt>
    <dgm:pt modelId="{A83A4D0C-F603-4284-9404-2E5DAD12EF8A}" type="pres">
      <dgm:prSet presAssocID="{41EA7599-BEA1-4691-A50E-491FDF440747}" presName="spacer" presStyleCnt="0"/>
      <dgm:spPr/>
    </dgm:pt>
    <dgm:pt modelId="{4ACDDE14-1A65-4F52-A5F3-4527ECFBF4EA}" type="pres">
      <dgm:prSet presAssocID="{7C6475F5-95B5-4405-A25B-FF9597EE1993}" presName="parentText" presStyleLbl="node1" presStyleIdx="3" presStyleCnt="8">
        <dgm:presLayoutVars>
          <dgm:chMax val="0"/>
          <dgm:bulletEnabled val="1"/>
        </dgm:presLayoutVars>
      </dgm:prSet>
      <dgm:spPr/>
    </dgm:pt>
    <dgm:pt modelId="{A16F5BC1-5185-458D-A04F-9D545F643499}" type="pres">
      <dgm:prSet presAssocID="{8916E7D0-F7D2-4010-B449-7B9B30ABEC55}" presName="spacer" presStyleCnt="0"/>
      <dgm:spPr/>
    </dgm:pt>
    <dgm:pt modelId="{99085C6A-4D02-44F1-8606-5BF2D6D64251}" type="pres">
      <dgm:prSet presAssocID="{8D3B0335-B29A-494F-B2E9-A8B427A3B7BD}" presName="parentText" presStyleLbl="node1" presStyleIdx="4" presStyleCnt="8">
        <dgm:presLayoutVars>
          <dgm:chMax val="0"/>
          <dgm:bulletEnabled val="1"/>
        </dgm:presLayoutVars>
      </dgm:prSet>
      <dgm:spPr/>
    </dgm:pt>
    <dgm:pt modelId="{4A5B2B1E-4C54-479C-BFCD-066D91486E2C}" type="pres">
      <dgm:prSet presAssocID="{7081EFF1-CB4F-417B-9DB2-B0DA48FCFBAD}" presName="spacer" presStyleCnt="0"/>
      <dgm:spPr/>
    </dgm:pt>
    <dgm:pt modelId="{6EA15221-0538-41E9-9F60-2BDF5C3BC7DE}" type="pres">
      <dgm:prSet presAssocID="{6C636AD8-4C83-4A0A-9431-10B1D69BAE9F}" presName="parentText" presStyleLbl="node1" presStyleIdx="5" presStyleCnt="8">
        <dgm:presLayoutVars>
          <dgm:chMax val="0"/>
          <dgm:bulletEnabled val="1"/>
        </dgm:presLayoutVars>
      </dgm:prSet>
      <dgm:spPr/>
    </dgm:pt>
    <dgm:pt modelId="{C4562666-F17F-45D0-BAE8-6E29FE52D9C9}" type="pres">
      <dgm:prSet presAssocID="{3579D4EF-D851-45E3-B713-85F5FBF3C1E0}" presName="spacer" presStyleCnt="0"/>
      <dgm:spPr/>
    </dgm:pt>
    <dgm:pt modelId="{BBFCF4CC-DCFA-43B9-B264-17B0DECE1AB6}" type="pres">
      <dgm:prSet presAssocID="{11617FB2-0A0C-4F73-8762-30C6FEF98950}" presName="parentText" presStyleLbl="node1" presStyleIdx="6" presStyleCnt="8">
        <dgm:presLayoutVars>
          <dgm:chMax val="0"/>
          <dgm:bulletEnabled val="1"/>
        </dgm:presLayoutVars>
      </dgm:prSet>
      <dgm:spPr/>
    </dgm:pt>
    <dgm:pt modelId="{A6232ABD-BE6A-41B3-A687-08412D695C28}" type="pres">
      <dgm:prSet presAssocID="{AEE15327-07E0-46D6-A9FE-1B92745BCF17}" presName="spacer" presStyleCnt="0"/>
      <dgm:spPr/>
    </dgm:pt>
    <dgm:pt modelId="{CFFB8BDB-E55E-4736-8841-C417810B5BB5}" type="pres">
      <dgm:prSet presAssocID="{53278E89-967A-4089-9037-A8965B3BB5C2}" presName="parentText" presStyleLbl="node1" presStyleIdx="7" presStyleCnt="8">
        <dgm:presLayoutVars>
          <dgm:chMax val="0"/>
          <dgm:bulletEnabled val="1"/>
        </dgm:presLayoutVars>
      </dgm:prSet>
      <dgm:spPr/>
    </dgm:pt>
  </dgm:ptLst>
  <dgm:cxnLst>
    <dgm:cxn modelId="{B994D00E-641B-41FF-9F21-88462F48E017}" srcId="{412D4BCB-367F-4435-B868-6C23B5D5AA05}" destId="{1004387E-7B8A-4C14-B1A5-9B4F3EA9CA75}" srcOrd="0" destOrd="0" parTransId="{4A908019-5B74-4275-BDCD-4019C39811B8}" sibTransId="{6C5B1EBC-27FE-4EE6-B753-8111A8B6F592}"/>
    <dgm:cxn modelId="{4FBFB61C-8A33-4EEF-9B53-BB17BBADDFA8}" type="presOf" srcId="{7C6475F5-95B5-4405-A25B-FF9597EE1993}" destId="{4ACDDE14-1A65-4F52-A5F3-4527ECFBF4EA}" srcOrd="0" destOrd="0" presId="urn:microsoft.com/office/officeart/2005/8/layout/vList2"/>
    <dgm:cxn modelId="{BBA6757F-E89F-49EC-A2C5-A5D76661ED0C}" srcId="{412D4BCB-367F-4435-B868-6C23B5D5AA05}" destId="{30133345-7482-4D4F-8B4E-1D1D8E3BEB02}" srcOrd="1" destOrd="0" parTransId="{F666348A-45FA-4938-BA0E-107BA76AB2E2}" sibTransId="{A4735F3D-DB44-472F-84A8-5CA3B962F8BE}"/>
    <dgm:cxn modelId="{D34B9394-BECB-46E7-A647-4B7C33A0D533}" type="presOf" srcId="{6C636AD8-4C83-4A0A-9431-10B1D69BAE9F}" destId="{6EA15221-0538-41E9-9F60-2BDF5C3BC7DE}" srcOrd="0" destOrd="0" presId="urn:microsoft.com/office/officeart/2005/8/layout/vList2"/>
    <dgm:cxn modelId="{F5858DA4-2AF6-4859-AC04-D5836B349995}" type="presOf" srcId="{53D80FAD-0DC2-43A9-8C43-2D53F45F0AA2}" destId="{29121F63-2B52-45BE-855A-D336D72CF04A}" srcOrd="0" destOrd="0" presId="urn:microsoft.com/office/officeart/2005/8/layout/vList2"/>
    <dgm:cxn modelId="{A2464CA9-B34C-47F9-9BD2-DC294979B4BA}" srcId="{412D4BCB-367F-4435-B868-6C23B5D5AA05}" destId="{7C6475F5-95B5-4405-A25B-FF9597EE1993}" srcOrd="3" destOrd="0" parTransId="{44B0BFB5-B84B-4942-AC06-CDDA4BA6B53E}" sibTransId="{8916E7D0-F7D2-4010-B449-7B9B30ABEC55}"/>
    <dgm:cxn modelId="{0C71ACB1-4C2D-4955-8097-DC8E929CEF85}" srcId="{412D4BCB-367F-4435-B868-6C23B5D5AA05}" destId="{53D80FAD-0DC2-43A9-8C43-2D53F45F0AA2}" srcOrd="2" destOrd="0" parTransId="{9254F45A-24D8-44D9-B41D-EE4A2816464B}" sibTransId="{41EA7599-BEA1-4691-A50E-491FDF440747}"/>
    <dgm:cxn modelId="{6160A2B9-674C-4B28-8535-A556135DA926}" srcId="{412D4BCB-367F-4435-B868-6C23B5D5AA05}" destId="{53278E89-967A-4089-9037-A8965B3BB5C2}" srcOrd="7" destOrd="0" parTransId="{42BAD165-0879-4ED2-B019-37BBD3F238C6}" sibTransId="{AB52989C-430A-424E-8924-762F5E8F1075}"/>
    <dgm:cxn modelId="{9453ABC1-D351-4EB8-BBFF-452040031134}" srcId="{412D4BCB-367F-4435-B868-6C23B5D5AA05}" destId="{11617FB2-0A0C-4F73-8762-30C6FEF98950}" srcOrd="6" destOrd="0" parTransId="{AEC8CA91-9176-401B-B0A9-64BD8593D221}" sibTransId="{AEE15327-07E0-46D6-A9FE-1B92745BCF17}"/>
    <dgm:cxn modelId="{4AA676C4-FC4C-46A3-ACCB-21BE1641D0EF}" srcId="{412D4BCB-367F-4435-B868-6C23B5D5AA05}" destId="{6C636AD8-4C83-4A0A-9431-10B1D69BAE9F}" srcOrd="5" destOrd="0" parTransId="{9ACF7184-E134-48AA-89EE-EAB5A79A8BF8}" sibTransId="{3579D4EF-D851-45E3-B713-85F5FBF3C1E0}"/>
    <dgm:cxn modelId="{58AB46C6-BB79-402D-A644-D3ACB697BB8B}" srcId="{412D4BCB-367F-4435-B868-6C23B5D5AA05}" destId="{8D3B0335-B29A-494F-B2E9-A8B427A3B7BD}" srcOrd="4" destOrd="0" parTransId="{86AC555B-BF08-4E76-B8CC-A265D486E948}" sibTransId="{7081EFF1-CB4F-417B-9DB2-B0DA48FCFBAD}"/>
    <dgm:cxn modelId="{7E57E8D8-8CAD-4516-97DC-E09EC1761611}" type="presOf" srcId="{412D4BCB-367F-4435-B868-6C23B5D5AA05}" destId="{813DB99E-002A-45FF-9660-C5507021F72A}" srcOrd="0" destOrd="0" presId="urn:microsoft.com/office/officeart/2005/8/layout/vList2"/>
    <dgm:cxn modelId="{399529E3-9583-40CB-B0E7-12477724ED8D}" type="presOf" srcId="{30133345-7482-4D4F-8B4E-1D1D8E3BEB02}" destId="{A263B291-9197-4E6C-A7F2-D803CC1CFF2D}" srcOrd="0" destOrd="0" presId="urn:microsoft.com/office/officeart/2005/8/layout/vList2"/>
    <dgm:cxn modelId="{FCD798E8-D60E-4CCE-B9F1-812B2D1A5C62}" type="presOf" srcId="{53278E89-967A-4089-9037-A8965B3BB5C2}" destId="{CFFB8BDB-E55E-4736-8841-C417810B5BB5}" srcOrd="0" destOrd="0" presId="urn:microsoft.com/office/officeart/2005/8/layout/vList2"/>
    <dgm:cxn modelId="{E1DA60F1-E07F-4970-9646-2494ECB8FCFD}" type="presOf" srcId="{8D3B0335-B29A-494F-B2E9-A8B427A3B7BD}" destId="{99085C6A-4D02-44F1-8606-5BF2D6D64251}" srcOrd="0" destOrd="0" presId="urn:microsoft.com/office/officeart/2005/8/layout/vList2"/>
    <dgm:cxn modelId="{821184FB-F416-4CCB-9B64-6DFFE39FD330}" type="presOf" srcId="{11617FB2-0A0C-4F73-8762-30C6FEF98950}" destId="{BBFCF4CC-DCFA-43B9-B264-17B0DECE1AB6}" srcOrd="0" destOrd="0" presId="urn:microsoft.com/office/officeart/2005/8/layout/vList2"/>
    <dgm:cxn modelId="{F32325FF-B3C2-4834-B0E3-F6A952AFE352}" type="presOf" srcId="{1004387E-7B8A-4C14-B1A5-9B4F3EA9CA75}" destId="{D4C0B11F-D1EE-4070-AE82-D5B67C4C885C}" srcOrd="0" destOrd="0" presId="urn:microsoft.com/office/officeart/2005/8/layout/vList2"/>
    <dgm:cxn modelId="{996CC97B-54D3-4F0B-BAB4-8CB1B7824404}" type="presParOf" srcId="{813DB99E-002A-45FF-9660-C5507021F72A}" destId="{D4C0B11F-D1EE-4070-AE82-D5B67C4C885C}" srcOrd="0" destOrd="0" presId="urn:microsoft.com/office/officeart/2005/8/layout/vList2"/>
    <dgm:cxn modelId="{B3C1A351-074E-4D60-BD48-C9095BA2151D}" type="presParOf" srcId="{813DB99E-002A-45FF-9660-C5507021F72A}" destId="{3A35C934-2CF3-4FF3-A82E-0567EE48DC6E}" srcOrd="1" destOrd="0" presId="urn:microsoft.com/office/officeart/2005/8/layout/vList2"/>
    <dgm:cxn modelId="{05679D8E-AA3E-48B1-8DCE-D0EF8E9EEDDD}" type="presParOf" srcId="{813DB99E-002A-45FF-9660-C5507021F72A}" destId="{A263B291-9197-4E6C-A7F2-D803CC1CFF2D}" srcOrd="2" destOrd="0" presId="urn:microsoft.com/office/officeart/2005/8/layout/vList2"/>
    <dgm:cxn modelId="{14028D9E-5613-42BA-B1F9-F07344D72CB7}" type="presParOf" srcId="{813DB99E-002A-45FF-9660-C5507021F72A}" destId="{9FABBBE5-B427-4CD5-A4EC-827F911431B1}" srcOrd="3" destOrd="0" presId="urn:microsoft.com/office/officeart/2005/8/layout/vList2"/>
    <dgm:cxn modelId="{475239F7-FD72-4FF7-BDC3-168C3225680A}" type="presParOf" srcId="{813DB99E-002A-45FF-9660-C5507021F72A}" destId="{29121F63-2B52-45BE-855A-D336D72CF04A}" srcOrd="4" destOrd="0" presId="urn:microsoft.com/office/officeart/2005/8/layout/vList2"/>
    <dgm:cxn modelId="{D8B7114E-6D15-494C-92E7-E916C4754EAB}" type="presParOf" srcId="{813DB99E-002A-45FF-9660-C5507021F72A}" destId="{A83A4D0C-F603-4284-9404-2E5DAD12EF8A}" srcOrd="5" destOrd="0" presId="urn:microsoft.com/office/officeart/2005/8/layout/vList2"/>
    <dgm:cxn modelId="{EA5F5842-2FF2-481F-A2BB-F076AA4E77E3}" type="presParOf" srcId="{813DB99E-002A-45FF-9660-C5507021F72A}" destId="{4ACDDE14-1A65-4F52-A5F3-4527ECFBF4EA}" srcOrd="6" destOrd="0" presId="urn:microsoft.com/office/officeart/2005/8/layout/vList2"/>
    <dgm:cxn modelId="{42B9DE5A-6D7A-4ACD-871D-6DD08F1640B8}" type="presParOf" srcId="{813DB99E-002A-45FF-9660-C5507021F72A}" destId="{A16F5BC1-5185-458D-A04F-9D545F643499}" srcOrd="7" destOrd="0" presId="urn:microsoft.com/office/officeart/2005/8/layout/vList2"/>
    <dgm:cxn modelId="{1400C845-C940-4F42-8DF2-0A026DC7AF8C}" type="presParOf" srcId="{813DB99E-002A-45FF-9660-C5507021F72A}" destId="{99085C6A-4D02-44F1-8606-5BF2D6D64251}" srcOrd="8" destOrd="0" presId="urn:microsoft.com/office/officeart/2005/8/layout/vList2"/>
    <dgm:cxn modelId="{EE9E7552-67A6-4B46-B1F6-07EFEBC0251B}" type="presParOf" srcId="{813DB99E-002A-45FF-9660-C5507021F72A}" destId="{4A5B2B1E-4C54-479C-BFCD-066D91486E2C}" srcOrd="9" destOrd="0" presId="urn:microsoft.com/office/officeart/2005/8/layout/vList2"/>
    <dgm:cxn modelId="{D2802485-4943-40E0-A35C-1A1142512A26}" type="presParOf" srcId="{813DB99E-002A-45FF-9660-C5507021F72A}" destId="{6EA15221-0538-41E9-9F60-2BDF5C3BC7DE}" srcOrd="10" destOrd="0" presId="urn:microsoft.com/office/officeart/2005/8/layout/vList2"/>
    <dgm:cxn modelId="{5028FB9C-0A4B-46F7-8B9D-8F73FCD5EFEF}" type="presParOf" srcId="{813DB99E-002A-45FF-9660-C5507021F72A}" destId="{C4562666-F17F-45D0-BAE8-6E29FE52D9C9}" srcOrd="11" destOrd="0" presId="urn:microsoft.com/office/officeart/2005/8/layout/vList2"/>
    <dgm:cxn modelId="{9C2A5FCC-8CC9-486B-A495-7E7B8A2F89A9}" type="presParOf" srcId="{813DB99E-002A-45FF-9660-C5507021F72A}" destId="{BBFCF4CC-DCFA-43B9-B264-17B0DECE1AB6}" srcOrd="12" destOrd="0" presId="urn:microsoft.com/office/officeart/2005/8/layout/vList2"/>
    <dgm:cxn modelId="{CC1CB7BE-2219-4DBE-A40F-45E8C2C31F30}" type="presParOf" srcId="{813DB99E-002A-45FF-9660-C5507021F72A}" destId="{A6232ABD-BE6A-41B3-A687-08412D695C28}" srcOrd="13" destOrd="0" presId="urn:microsoft.com/office/officeart/2005/8/layout/vList2"/>
    <dgm:cxn modelId="{60C2EEEC-862E-4B76-BC72-B28E2697BABC}" type="presParOf" srcId="{813DB99E-002A-45FF-9660-C5507021F72A}" destId="{CFFB8BDB-E55E-4736-8841-C417810B5BB5}"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F42E0D8-CA9A-46DA-B8BC-8AFF13296273}" type="doc">
      <dgm:prSet loTypeId="urn:microsoft.com/office/officeart/2005/8/layout/hierarchy1" loCatId="hierarchy" qsTypeId="urn:microsoft.com/office/officeart/2005/8/quickstyle/simple1" qsCatId="simple" csTypeId="urn:microsoft.com/office/officeart/2005/8/colors/accent2_2" csCatId="accent2" phldr="1"/>
      <dgm:spPr/>
      <dgm:t>
        <a:bodyPr/>
        <a:lstStyle/>
        <a:p>
          <a:endParaRPr lang="en-US"/>
        </a:p>
      </dgm:t>
    </dgm:pt>
    <dgm:pt modelId="{107F1CDC-DCEC-46EA-9B6C-86FFCC0BD8A3}">
      <dgm:prSet/>
      <dgm:spPr/>
      <dgm:t>
        <a:bodyPr/>
        <a:lstStyle/>
        <a:p>
          <a:r>
            <a:rPr lang="it-IT" b="1" dirty="0"/>
            <a:t>ISOMESIC</a:t>
          </a:r>
        </a:p>
        <a:p>
          <a:r>
            <a:rPr lang="en-US" dirty="0"/>
            <a:t>the target text maintains the same language mode of the source text</a:t>
          </a:r>
          <a:r>
            <a:rPr lang="it-IT" dirty="0"/>
            <a:t>					</a:t>
          </a:r>
          <a:endParaRPr lang="en-US" dirty="0"/>
        </a:p>
      </dgm:t>
    </dgm:pt>
    <dgm:pt modelId="{6AA34A3D-6B9E-45C4-8D56-4A175B16061F}" type="parTrans" cxnId="{C96FD4C9-23EB-45BB-9BB9-E7327BDB23C3}">
      <dgm:prSet/>
      <dgm:spPr/>
      <dgm:t>
        <a:bodyPr/>
        <a:lstStyle/>
        <a:p>
          <a:endParaRPr lang="en-US"/>
        </a:p>
      </dgm:t>
    </dgm:pt>
    <dgm:pt modelId="{49A16CA4-9B16-481F-98A9-09CE4A56E3E2}" type="sibTrans" cxnId="{C96FD4C9-23EB-45BB-9BB9-E7327BDB23C3}">
      <dgm:prSet/>
      <dgm:spPr/>
      <dgm:t>
        <a:bodyPr/>
        <a:lstStyle/>
        <a:p>
          <a:endParaRPr lang="en-US"/>
        </a:p>
      </dgm:t>
    </dgm:pt>
    <dgm:pt modelId="{7C3BD6EA-EFF5-4783-9435-AFBFE90CBC53}">
      <dgm:prSet/>
      <dgm:spPr/>
      <dgm:t>
        <a:bodyPr/>
        <a:lstStyle/>
        <a:p>
          <a:r>
            <a:rPr lang="it-IT" b="1" dirty="0"/>
            <a:t>DIAMESIC</a:t>
          </a:r>
        </a:p>
        <a:p>
          <a:r>
            <a:rPr lang="en-US" dirty="0"/>
            <a:t>the language mode of the target text changes </a:t>
          </a:r>
          <a:r>
            <a:rPr lang="it-IT" dirty="0"/>
            <a:t>						</a:t>
          </a:r>
          <a:endParaRPr lang="en-US" dirty="0"/>
        </a:p>
      </dgm:t>
    </dgm:pt>
    <dgm:pt modelId="{E168BB25-2060-44F7-9027-E64898A15086}" type="sibTrans" cxnId="{5FA4B7EB-6E20-4007-9EF1-8EE5C18DD614}">
      <dgm:prSet/>
      <dgm:spPr/>
      <dgm:t>
        <a:bodyPr/>
        <a:lstStyle/>
        <a:p>
          <a:endParaRPr lang="en-US"/>
        </a:p>
      </dgm:t>
    </dgm:pt>
    <dgm:pt modelId="{A4C47354-D15B-47EE-9A77-8CF4342488E5}" type="parTrans" cxnId="{5FA4B7EB-6E20-4007-9EF1-8EE5C18DD614}">
      <dgm:prSet/>
      <dgm:spPr/>
      <dgm:t>
        <a:bodyPr/>
        <a:lstStyle/>
        <a:p>
          <a:endParaRPr lang="en-US"/>
        </a:p>
      </dgm:t>
    </dgm:pt>
    <dgm:pt modelId="{E3BEBE29-00F2-421C-B371-681C7D52760F}" type="pres">
      <dgm:prSet presAssocID="{7F42E0D8-CA9A-46DA-B8BC-8AFF13296273}" presName="hierChild1" presStyleCnt="0">
        <dgm:presLayoutVars>
          <dgm:chPref val="1"/>
          <dgm:dir/>
          <dgm:animOne val="branch"/>
          <dgm:animLvl val="lvl"/>
          <dgm:resizeHandles/>
        </dgm:presLayoutVars>
      </dgm:prSet>
      <dgm:spPr/>
    </dgm:pt>
    <dgm:pt modelId="{6D63E318-7830-403D-AB99-5042B7D446C7}" type="pres">
      <dgm:prSet presAssocID="{107F1CDC-DCEC-46EA-9B6C-86FFCC0BD8A3}" presName="hierRoot1" presStyleCnt="0"/>
      <dgm:spPr/>
    </dgm:pt>
    <dgm:pt modelId="{3BC053AC-E97A-47CE-BD2B-2C37082B8E27}" type="pres">
      <dgm:prSet presAssocID="{107F1CDC-DCEC-46EA-9B6C-86FFCC0BD8A3}" presName="composite" presStyleCnt="0"/>
      <dgm:spPr/>
    </dgm:pt>
    <dgm:pt modelId="{8C81B6FF-FD4D-467A-98FD-62EB56797CB7}" type="pres">
      <dgm:prSet presAssocID="{107F1CDC-DCEC-46EA-9B6C-86FFCC0BD8A3}" presName="background" presStyleLbl="node0" presStyleIdx="0" presStyleCnt="2"/>
      <dgm:spPr/>
    </dgm:pt>
    <dgm:pt modelId="{17D32D00-C2D7-4339-86A2-C2B8D41481F4}" type="pres">
      <dgm:prSet presAssocID="{107F1CDC-DCEC-46EA-9B6C-86FFCC0BD8A3}" presName="text" presStyleLbl="fgAcc0" presStyleIdx="0" presStyleCnt="2">
        <dgm:presLayoutVars>
          <dgm:chPref val="3"/>
        </dgm:presLayoutVars>
      </dgm:prSet>
      <dgm:spPr/>
    </dgm:pt>
    <dgm:pt modelId="{9F341136-B355-4F86-BBC7-A575408579FA}" type="pres">
      <dgm:prSet presAssocID="{107F1CDC-DCEC-46EA-9B6C-86FFCC0BD8A3}" presName="hierChild2" presStyleCnt="0"/>
      <dgm:spPr/>
    </dgm:pt>
    <dgm:pt modelId="{AAF8C14A-C900-4237-90B0-F40FA8BDA79C}" type="pres">
      <dgm:prSet presAssocID="{7C3BD6EA-EFF5-4783-9435-AFBFE90CBC53}" presName="hierRoot1" presStyleCnt="0"/>
      <dgm:spPr/>
    </dgm:pt>
    <dgm:pt modelId="{E0B41532-45FE-4F29-80A2-369B9E667C94}" type="pres">
      <dgm:prSet presAssocID="{7C3BD6EA-EFF5-4783-9435-AFBFE90CBC53}" presName="composite" presStyleCnt="0"/>
      <dgm:spPr/>
    </dgm:pt>
    <dgm:pt modelId="{731A2ADB-1955-4499-B5A4-9F1A99D26F0E}" type="pres">
      <dgm:prSet presAssocID="{7C3BD6EA-EFF5-4783-9435-AFBFE90CBC53}" presName="background" presStyleLbl="node0" presStyleIdx="1" presStyleCnt="2"/>
      <dgm:spPr/>
    </dgm:pt>
    <dgm:pt modelId="{FA063B22-0822-4B0A-A29C-BB50DBAB0030}" type="pres">
      <dgm:prSet presAssocID="{7C3BD6EA-EFF5-4783-9435-AFBFE90CBC53}" presName="text" presStyleLbl="fgAcc0" presStyleIdx="1" presStyleCnt="2">
        <dgm:presLayoutVars>
          <dgm:chPref val="3"/>
        </dgm:presLayoutVars>
      </dgm:prSet>
      <dgm:spPr/>
    </dgm:pt>
    <dgm:pt modelId="{2BE57A0A-3E37-4FD8-B7E8-EAF77FE1ABB9}" type="pres">
      <dgm:prSet presAssocID="{7C3BD6EA-EFF5-4783-9435-AFBFE90CBC53}" presName="hierChild2" presStyleCnt="0"/>
      <dgm:spPr/>
    </dgm:pt>
  </dgm:ptLst>
  <dgm:cxnLst>
    <dgm:cxn modelId="{ADBEBB39-B0B6-4346-8E10-C79777F7FD17}" type="presOf" srcId="{107F1CDC-DCEC-46EA-9B6C-86FFCC0BD8A3}" destId="{17D32D00-C2D7-4339-86A2-C2B8D41481F4}" srcOrd="0" destOrd="0" presId="urn:microsoft.com/office/officeart/2005/8/layout/hierarchy1"/>
    <dgm:cxn modelId="{52EE683E-33D2-46EF-A33D-0F0AF5F08C0E}" type="presOf" srcId="{7F42E0D8-CA9A-46DA-B8BC-8AFF13296273}" destId="{E3BEBE29-00F2-421C-B371-681C7D52760F}" srcOrd="0" destOrd="0" presId="urn:microsoft.com/office/officeart/2005/8/layout/hierarchy1"/>
    <dgm:cxn modelId="{C96FD4C9-23EB-45BB-9BB9-E7327BDB23C3}" srcId="{7F42E0D8-CA9A-46DA-B8BC-8AFF13296273}" destId="{107F1CDC-DCEC-46EA-9B6C-86FFCC0BD8A3}" srcOrd="0" destOrd="0" parTransId="{6AA34A3D-6B9E-45C4-8D56-4A175B16061F}" sibTransId="{49A16CA4-9B16-481F-98A9-09CE4A56E3E2}"/>
    <dgm:cxn modelId="{5FA4B7EB-6E20-4007-9EF1-8EE5C18DD614}" srcId="{7F42E0D8-CA9A-46DA-B8BC-8AFF13296273}" destId="{7C3BD6EA-EFF5-4783-9435-AFBFE90CBC53}" srcOrd="1" destOrd="0" parTransId="{A4C47354-D15B-47EE-9A77-8CF4342488E5}" sibTransId="{E168BB25-2060-44F7-9027-E64898A15086}"/>
    <dgm:cxn modelId="{91A160F9-267A-4CA3-9821-696352291D8B}" type="presOf" srcId="{7C3BD6EA-EFF5-4783-9435-AFBFE90CBC53}" destId="{FA063B22-0822-4B0A-A29C-BB50DBAB0030}" srcOrd="0" destOrd="0" presId="urn:microsoft.com/office/officeart/2005/8/layout/hierarchy1"/>
    <dgm:cxn modelId="{B289E1A7-3AEA-4892-81FD-751457039105}" type="presParOf" srcId="{E3BEBE29-00F2-421C-B371-681C7D52760F}" destId="{6D63E318-7830-403D-AB99-5042B7D446C7}" srcOrd="0" destOrd="0" presId="urn:microsoft.com/office/officeart/2005/8/layout/hierarchy1"/>
    <dgm:cxn modelId="{3669B421-27F8-424A-B4F7-C632A322D870}" type="presParOf" srcId="{6D63E318-7830-403D-AB99-5042B7D446C7}" destId="{3BC053AC-E97A-47CE-BD2B-2C37082B8E27}" srcOrd="0" destOrd="0" presId="urn:microsoft.com/office/officeart/2005/8/layout/hierarchy1"/>
    <dgm:cxn modelId="{E219071B-5842-4A9E-BFB0-12F182140B6C}" type="presParOf" srcId="{3BC053AC-E97A-47CE-BD2B-2C37082B8E27}" destId="{8C81B6FF-FD4D-467A-98FD-62EB56797CB7}" srcOrd="0" destOrd="0" presId="urn:microsoft.com/office/officeart/2005/8/layout/hierarchy1"/>
    <dgm:cxn modelId="{058C501C-5E9F-431B-A4DB-F60A52BCB3FB}" type="presParOf" srcId="{3BC053AC-E97A-47CE-BD2B-2C37082B8E27}" destId="{17D32D00-C2D7-4339-86A2-C2B8D41481F4}" srcOrd="1" destOrd="0" presId="urn:microsoft.com/office/officeart/2005/8/layout/hierarchy1"/>
    <dgm:cxn modelId="{3B4A64F1-5340-4AAA-9A81-A21CD15A2216}" type="presParOf" srcId="{6D63E318-7830-403D-AB99-5042B7D446C7}" destId="{9F341136-B355-4F86-BBC7-A575408579FA}" srcOrd="1" destOrd="0" presId="urn:microsoft.com/office/officeart/2005/8/layout/hierarchy1"/>
    <dgm:cxn modelId="{18A09885-4FAB-4534-9817-5EF5211F30EF}" type="presParOf" srcId="{E3BEBE29-00F2-421C-B371-681C7D52760F}" destId="{AAF8C14A-C900-4237-90B0-F40FA8BDA79C}" srcOrd="1" destOrd="0" presId="urn:microsoft.com/office/officeart/2005/8/layout/hierarchy1"/>
    <dgm:cxn modelId="{10032D9B-7370-4D34-B69C-1D8AED00874F}" type="presParOf" srcId="{AAF8C14A-C900-4237-90B0-F40FA8BDA79C}" destId="{E0B41532-45FE-4F29-80A2-369B9E667C94}" srcOrd="0" destOrd="0" presId="urn:microsoft.com/office/officeart/2005/8/layout/hierarchy1"/>
    <dgm:cxn modelId="{B2E92518-3B10-4CB1-9615-CF5FAD7CE41E}" type="presParOf" srcId="{E0B41532-45FE-4F29-80A2-369B9E667C94}" destId="{731A2ADB-1955-4499-B5A4-9F1A99D26F0E}" srcOrd="0" destOrd="0" presId="urn:microsoft.com/office/officeart/2005/8/layout/hierarchy1"/>
    <dgm:cxn modelId="{FC5F6C1A-600B-43E5-89EC-0AE6D58859EA}" type="presParOf" srcId="{E0B41532-45FE-4F29-80A2-369B9E667C94}" destId="{FA063B22-0822-4B0A-A29C-BB50DBAB0030}" srcOrd="1" destOrd="0" presId="urn:microsoft.com/office/officeart/2005/8/layout/hierarchy1"/>
    <dgm:cxn modelId="{4A00A0E3-E51F-4DB6-86A3-7AFCBEED217F}" type="presParOf" srcId="{AAF8C14A-C900-4237-90B0-F40FA8BDA79C}" destId="{2BE57A0A-3E37-4FD8-B7E8-EAF77FE1ABB9}"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F42E0D8-CA9A-46DA-B8BC-8AFF13296273}" type="doc">
      <dgm:prSet loTypeId="urn:microsoft.com/office/officeart/2005/8/layout/hierarchy1" loCatId="hierarchy" qsTypeId="urn:microsoft.com/office/officeart/2005/8/quickstyle/simple1" qsCatId="simple" csTypeId="urn:microsoft.com/office/officeart/2005/8/colors/accent2_2" csCatId="accent2" phldr="1"/>
      <dgm:spPr/>
      <dgm:t>
        <a:bodyPr/>
        <a:lstStyle/>
        <a:p>
          <a:endParaRPr lang="en-US"/>
        </a:p>
      </dgm:t>
    </dgm:pt>
    <dgm:pt modelId="{107F1CDC-DCEC-46EA-9B6C-86FFCC0BD8A3}">
      <dgm:prSet/>
      <dgm:spPr/>
      <dgm:t>
        <a:bodyPr/>
        <a:lstStyle/>
        <a:p>
          <a:r>
            <a:rPr lang="it-IT" b="1" dirty="0"/>
            <a:t>ISOMESIC</a:t>
          </a:r>
        </a:p>
        <a:p>
          <a:r>
            <a:rPr lang="en-US" dirty="0"/>
            <a:t>the target text maintains the same language mode of the source text</a:t>
          </a:r>
          <a:r>
            <a:rPr lang="it-IT" dirty="0"/>
            <a:t>					</a:t>
          </a:r>
          <a:endParaRPr lang="en-US" dirty="0"/>
        </a:p>
      </dgm:t>
    </dgm:pt>
    <dgm:pt modelId="{6AA34A3D-6B9E-45C4-8D56-4A175B16061F}" type="parTrans" cxnId="{C96FD4C9-23EB-45BB-9BB9-E7327BDB23C3}">
      <dgm:prSet/>
      <dgm:spPr/>
      <dgm:t>
        <a:bodyPr/>
        <a:lstStyle/>
        <a:p>
          <a:endParaRPr lang="en-US"/>
        </a:p>
      </dgm:t>
    </dgm:pt>
    <dgm:pt modelId="{49A16CA4-9B16-481F-98A9-09CE4A56E3E2}" type="sibTrans" cxnId="{C96FD4C9-23EB-45BB-9BB9-E7327BDB23C3}">
      <dgm:prSet/>
      <dgm:spPr/>
      <dgm:t>
        <a:bodyPr/>
        <a:lstStyle/>
        <a:p>
          <a:endParaRPr lang="en-US"/>
        </a:p>
      </dgm:t>
    </dgm:pt>
    <dgm:pt modelId="{7C3BD6EA-EFF5-4783-9435-AFBFE90CBC53}">
      <dgm:prSet/>
      <dgm:spPr/>
      <dgm:t>
        <a:bodyPr/>
        <a:lstStyle/>
        <a:p>
          <a:r>
            <a:rPr lang="it-IT" b="1" dirty="0"/>
            <a:t>DIAMESIC</a:t>
          </a:r>
        </a:p>
        <a:p>
          <a:r>
            <a:rPr lang="en-US" dirty="0"/>
            <a:t>the language mode of the target text changes </a:t>
          </a:r>
          <a:r>
            <a:rPr lang="it-IT" dirty="0"/>
            <a:t>						</a:t>
          </a:r>
          <a:endParaRPr lang="en-US" dirty="0"/>
        </a:p>
      </dgm:t>
    </dgm:pt>
    <dgm:pt modelId="{E168BB25-2060-44F7-9027-E64898A15086}" type="sibTrans" cxnId="{5FA4B7EB-6E20-4007-9EF1-8EE5C18DD614}">
      <dgm:prSet/>
      <dgm:spPr/>
      <dgm:t>
        <a:bodyPr/>
        <a:lstStyle/>
        <a:p>
          <a:endParaRPr lang="en-US"/>
        </a:p>
      </dgm:t>
    </dgm:pt>
    <dgm:pt modelId="{A4C47354-D15B-47EE-9A77-8CF4342488E5}" type="parTrans" cxnId="{5FA4B7EB-6E20-4007-9EF1-8EE5C18DD614}">
      <dgm:prSet/>
      <dgm:spPr/>
      <dgm:t>
        <a:bodyPr/>
        <a:lstStyle/>
        <a:p>
          <a:endParaRPr lang="en-US"/>
        </a:p>
      </dgm:t>
    </dgm:pt>
    <dgm:pt modelId="{E3BEBE29-00F2-421C-B371-681C7D52760F}" type="pres">
      <dgm:prSet presAssocID="{7F42E0D8-CA9A-46DA-B8BC-8AFF13296273}" presName="hierChild1" presStyleCnt="0">
        <dgm:presLayoutVars>
          <dgm:chPref val="1"/>
          <dgm:dir/>
          <dgm:animOne val="branch"/>
          <dgm:animLvl val="lvl"/>
          <dgm:resizeHandles/>
        </dgm:presLayoutVars>
      </dgm:prSet>
      <dgm:spPr/>
    </dgm:pt>
    <dgm:pt modelId="{6D63E318-7830-403D-AB99-5042B7D446C7}" type="pres">
      <dgm:prSet presAssocID="{107F1CDC-DCEC-46EA-9B6C-86FFCC0BD8A3}" presName="hierRoot1" presStyleCnt="0"/>
      <dgm:spPr/>
    </dgm:pt>
    <dgm:pt modelId="{3BC053AC-E97A-47CE-BD2B-2C37082B8E27}" type="pres">
      <dgm:prSet presAssocID="{107F1CDC-DCEC-46EA-9B6C-86FFCC0BD8A3}" presName="composite" presStyleCnt="0"/>
      <dgm:spPr/>
    </dgm:pt>
    <dgm:pt modelId="{8C81B6FF-FD4D-467A-98FD-62EB56797CB7}" type="pres">
      <dgm:prSet presAssocID="{107F1CDC-DCEC-46EA-9B6C-86FFCC0BD8A3}" presName="background" presStyleLbl="node0" presStyleIdx="0" presStyleCnt="2"/>
      <dgm:spPr/>
    </dgm:pt>
    <dgm:pt modelId="{17D32D00-C2D7-4339-86A2-C2B8D41481F4}" type="pres">
      <dgm:prSet presAssocID="{107F1CDC-DCEC-46EA-9B6C-86FFCC0BD8A3}" presName="text" presStyleLbl="fgAcc0" presStyleIdx="0" presStyleCnt="2">
        <dgm:presLayoutVars>
          <dgm:chPref val="3"/>
        </dgm:presLayoutVars>
      </dgm:prSet>
      <dgm:spPr/>
    </dgm:pt>
    <dgm:pt modelId="{9F341136-B355-4F86-BBC7-A575408579FA}" type="pres">
      <dgm:prSet presAssocID="{107F1CDC-DCEC-46EA-9B6C-86FFCC0BD8A3}" presName="hierChild2" presStyleCnt="0"/>
      <dgm:spPr/>
    </dgm:pt>
    <dgm:pt modelId="{AAF8C14A-C900-4237-90B0-F40FA8BDA79C}" type="pres">
      <dgm:prSet presAssocID="{7C3BD6EA-EFF5-4783-9435-AFBFE90CBC53}" presName="hierRoot1" presStyleCnt="0"/>
      <dgm:spPr/>
    </dgm:pt>
    <dgm:pt modelId="{E0B41532-45FE-4F29-80A2-369B9E667C94}" type="pres">
      <dgm:prSet presAssocID="{7C3BD6EA-EFF5-4783-9435-AFBFE90CBC53}" presName="composite" presStyleCnt="0"/>
      <dgm:spPr/>
    </dgm:pt>
    <dgm:pt modelId="{731A2ADB-1955-4499-B5A4-9F1A99D26F0E}" type="pres">
      <dgm:prSet presAssocID="{7C3BD6EA-EFF5-4783-9435-AFBFE90CBC53}" presName="background" presStyleLbl="node0" presStyleIdx="1" presStyleCnt="2"/>
      <dgm:spPr/>
    </dgm:pt>
    <dgm:pt modelId="{FA063B22-0822-4B0A-A29C-BB50DBAB0030}" type="pres">
      <dgm:prSet presAssocID="{7C3BD6EA-EFF5-4783-9435-AFBFE90CBC53}" presName="text" presStyleLbl="fgAcc0" presStyleIdx="1" presStyleCnt="2">
        <dgm:presLayoutVars>
          <dgm:chPref val="3"/>
        </dgm:presLayoutVars>
      </dgm:prSet>
      <dgm:spPr/>
    </dgm:pt>
    <dgm:pt modelId="{2BE57A0A-3E37-4FD8-B7E8-EAF77FE1ABB9}" type="pres">
      <dgm:prSet presAssocID="{7C3BD6EA-EFF5-4783-9435-AFBFE90CBC53}" presName="hierChild2" presStyleCnt="0"/>
      <dgm:spPr/>
    </dgm:pt>
  </dgm:ptLst>
  <dgm:cxnLst>
    <dgm:cxn modelId="{ADBEBB39-B0B6-4346-8E10-C79777F7FD17}" type="presOf" srcId="{107F1CDC-DCEC-46EA-9B6C-86FFCC0BD8A3}" destId="{17D32D00-C2D7-4339-86A2-C2B8D41481F4}" srcOrd="0" destOrd="0" presId="urn:microsoft.com/office/officeart/2005/8/layout/hierarchy1"/>
    <dgm:cxn modelId="{52EE683E-33D2-46EF-A33D-0F0AF5F08C0E}" type="presOf" srcId="{7F42E0D8-CA9A-46DA-B8BC-8AFF13296273}" destId="{E3BEBE29-00F2-421C-B371-681C7D52760F}" srcOrd="0" destOrd="0" presId="urn:microsoft.com/office/officeart/2005/8/layout/hierarchy1"/>
    <dgm:cxn modelId="{C96FD4C9-23EB-45BB-9BB9-E7327BDB23C3}" srcId="{7F42E0D8-CA9A-46DA-B8BC-8AFF13296273}" destId="{107F1CDC-DCEC-46EA-9B6C-86FFCC0BD8A3}" srcOrd="0" destOrd="0" parTransId="{6AA34A3D-6B9E-45C4-8D56-4A175B16061F}" sibTransId="{49A16CA4-9B16-481F-98A9-09CE4A56E3E2}"/>
    <dgm:cxn modelId="{5FA4B7EB-6E20-4007-9EF1-8EE5C18DD614}" srcId="{7F42E0D8-CA9A-46DA-B8BC-8AFF13296273}" destId="{7C3BD6EA-EFF5-4783-9435-AFBFE90CBC53}" srcOrd="1" destOrd="0" parTransId="{A4C47354-D15B-47EE-9A77-8CF4342488E5}" sibTransId="{E168BB25-2060-44F7-9027-E64898A15086}"/>
    <dgm:cxn modelId="{91A160F9-267A-4CA3-9821-696352291D8B}" type="presOf" srcId="{7C3BD6EA-EFF5-4783-9435-AFBFE90CBC53}" destId="{FA063B22-0822-4B0A-A29C-BB50DBAB0030}" srcOrd="0" destOrd="0" presId="urn:microsoft.com/office/officeart/2005/8/layout/hierarchy1"/>
    <dgm:cxn modelId="{B289E1A7-3AEA-4892-81FD-751457039105}" type="presParOf" srcId="{E3BEBE29-00F2-421C-B371-681C7D52760F}" destId="{6D63E318-7830-403D-AB99-5042B7D446C7}" srcOrd="0" destOrd="0" presId="urn:microsoft.com/office/officeart/2005/8/layout/hierarchy1"/>
    <dgm:cxn modelId="{3669B421-27F8-424A-B4F7-C632A322D870}" type="presParOf" srcId="{6D63E318-7830-403D-AB99-5042B7D446C7}" destId="{3BC053AC-E97A-47CE-BD2B-2C37082B8E27}" srcOrd="0" destOrd="0" presId="urn:microsoft.com/office/officeart/2005/8/layout/hierarchy1"/>
    <dgm:cxn modelId="{E219071B-5842-4A9E-BFB0-12F182140B6C}" type="presParOf" srcId="{3BC053AC-E97A-47CE-BD2B-2C37082B8E27}" destId="{8C81B6FF-FD4D-467A-98FD-62EB56797CB7}" srcOrd="0" destOrd="0" presId="urn:microsoft.com/office/officeart/2005/8/layout/hierarchy1"/>
    <dgm:cxn modelId="{058C501C-5E9F-431B-A4DB-F60A52BCB3FB}" type="presParOf" srcId="{3BC053AC-E97A-47CE-BD2B-2C37082B8E27}" destId="{17D32D00-C2D7-4339-86A2-C2B8D41481F4}" srcOrd="1" destOrd="0" presId="urn:microsoft.com/office/officeart/2005/8/layout/hierarchy1"/>
    <dgm:cxn modelId="{3B4A64F1-5340-4AAA-9A81-A21CD15A2216}" type="presParOf" srcId="{6D63E318-7830-403D-AB99-5042B7D446C7}" destId="{9F341136-B355-4F86-BBC7-A575408579FA}" srcOrd="1" destOrd="0" presId="urn:microsoft.com/office/officeart/2005/8/layout/hierarchy1"/>
    <dgm:cxn modelId="{18A09885-4FAB-4534-9817-5EF5211F30EF}" type="presParOf" srcId="{E3BEBE29-00F2-421C-B371-681C7D52760F}" destId="{AAF8C14A-C900-4237-90B0-F40FA8BDA79C}" srcOrd="1" destOrd="0" presId="urn:microsoft.com/office/officeart/2005/8/layout/hierarchy1"/>
    <dgm:cxn modelId="{10032D9B-7370-4D34-B69C-1D8AED00874F}" type="presParOf" srcId="{AAF8C14A-C900-4237-90B0-F40FA8BDA79C}" destId="{E0B41532-45FE-4F29-80A2-369B9E667C94}" srcOrd="0" destOrd="0" presId="urn:microsoft.com/office/officeart/2005/8/layout/hierarchy1"/>
    <dgm:cxn modelId="{B2E92518-3B10-4CB1-9615-CF5FAD7CE41E}" type="presParOf" srcId="{E0B41532-45FE-4F29-80A2-369B9E667C94}" destId="{731A2ADB-1955-4499-B5A4-9F1A99D26F0E}" srcOrd="0" destOrd="0" presId="urn:microsoft.com/office/officeart/2005/8/layout/hierarchy1"/>
    <dgm:cxn modelId="{FC5F6C1A-600B-43E5-89EC-0AE6D58859EA}" type="presParOf" srcId="{E0B41532-45FE-4F29-80A2-369B9E667C94}" destId="{FA063B22-0822-4B0A-A29C-BB50DBAB0030}" srcOrd="1" destOrd="0" presId="urn:microsoft.com/office/officeart/2005/8/layout/hierarchy1"/>
    <dgm:cxn modelId="{4A00A0E3-E51F-4DB6-86A3-7AFCBEED217F}" type="presParOf" srcId="{AAF8C14A-C900-4237-90B0-F40FA8BDA79C}" destId="{2BE57A0A-3E37-4FD8-B7E8-EAF77FE1ABB9}"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B9D02A-BDEE-4180-BE07-EF3096F656DD}">
      <dsp:nvSpPr>
        <dsp:cNvPr id="0" name=""/>
        <dsp:cNvSpPr/>
      </dsp:nvSpPr>
      <dsp:spPr>
        <a:xfrm>
          <a:off x="0" y="5045"/>
          <a:ext cx="7443216" cy="107464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A4A0A8-D724-4B6D-ADBE-D95B3F0ADB3A}">
      <dsp:nvSpPr>
        <dsp:cNvPr id="0" name=""/>
        <dsp:cNvSpPr/>
      </dsp:nvSpPr>
      <dsp:spPr>
        <a:xfrm>
          <a:off x="325079" y="246840"/>
          <a:ext cx="591053" cy="59105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38E990D-FEE5-49A4-89D4-BFCFE06652A7}">
      <dsp:nvSpPr>
        <dsp:cNvPr id="0" name=""/>
        <dsp:cNvSpPr/>
      </dsp:nvSpPr>
      <dsp:spPr>
        <a:xfrm>
          <a:off x="1241212" y="5045"/>
          <a:ext cx="6202003" cy="1074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33" tIns="113733" rIns="113733" bIns="113733" numCol="1" spcCol="1270" anchor="ctr" anchorCtr="0">
          <a:noAutofit/>
        </a:bodyPr>
        <a:lstStyle/>
        <a:p>
          <a:pPr marL="0" lvl="0" indent="0" algn="l" defTabSz="1066800">
            <a:lnSpc>
              <a:spcPct val="90000"/>
            </a:lnSpc>
            <a:spcBef>
              <a:spcPct val="0"/>
            </a:spcBef>
            <a:spcAft>
              <a:spcPct val="35000"/>
            </a:spcAft>
            <a:buNone/>
          </a:pPr>
          <a:r>
            <a:rPr lang="it-IT" sz="2400" b="1" kern="1200" dirty="0"/>
            <a:t>Definition of ‘</a:t>
          </a:r>
          <a:r>
            <a:rPr lang="it-IT" sz="2400" b="1" kern="1200" dirty="0" err="1"/>
            <a:t>hybrid</a:t>
          </a:r>
          <a:r>
            <a:rPr lang="it-IT" sz="2400" b="1" kern="1200" dirty="0"/>
            <a:t> text’</a:t>
          </a:r>
          <a:endParaRPr lang="en-US" sz="2400" b="1" kern="1200" dirty="0"/>
        </a:p>
      </dsp:txBody>
      <dsp:txXfrm>
        <a:off x="1241212" y="5045"/>
        <a:ext cx="6202003" cy="1074643"/>
      </dsp:txXfrm>
    </dsp:sp>
    <dsp:sp modelId="{4EDEDB41-B98D-48D8-A8C7-20E8E71CA06C}">
      <dsp:nvSpPr>
        <dsp:cNvPr id="0" name=""/>
        <dsp:cNvSpPr/>
      </dsp:nvSpPr>
      <dsp:spPr>
        <a:xfrm>
          <a:off x="0" y="1348349"/>
          <a:ext cx="7443216" cy="1074643"/>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C891A8-EE20-4FF3-94D9-62EA86DB7D12}">
      <dsp:nvSpPr>
        <dsp:cNvPr id="0" name=""/>
        <dsp:cNvSpPr/>
      </dsp:nvSpPr>
      <dsp:spPr>
        <a:xfrm>
          <a:off x="325079" y="1590144"/>
          <a:ext cx="591053" cy="59105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7A02DDF-F115-42F6-99AA-F9437F6FF928}">
      <dsp:nvSpPr>
        <dsp:cNvPr id="0" name=""/>
        <dsp:cNvSpPr/>
      </dsp:nvSpPr>
      <dsp:spPr>
        <a:xfrm>
          <a:off x="1241212" y="1348349"/>
          <a:ext cx="6202003" cy="1074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33" tIns="113733" rIns="113733" bIns="113733" numCol="1" spcCol="1270" anchor="ctr" anchorCtr="0">
          <a:noAutofit/>
        </a:bodyPr>
        <a:lstStyle/>
        <a:p>
          <a:pPr marL="0" lvl="0" indent="0" algn="l" defTabSz="1066800">
            <a:lnSpc>
              <a:spcPct val="90000"/>
            </a:lnSpc>
            <a:spcBef>
              <a:spcPct val="0"/>
            </a:spcBef>
            <a:spcAft>
              <a:spcPct val="35000"/>
            </a:spcAft>
            <a:buNone/>
          </a:pPr>
          <a:r>
            <a:rPr lang="it-IT" sz="2400" b="1" kern="1200" dirty="0" err="1"/>
            <a:t>Discussion</a:t>
          </a:r>
          <a:r>
            <a:rPr lang="it-IT" sz="2400" b="1" kern="1200" dirty="0"/>
            <a:t> of </a:t>
          </a:r>
          <a:r>
            <a:rPr lang="it-IT" sz="2400" b="1" i="1" kern="1200" dirty="0"/>
            <a:t>The Time Machine</a:t>
          </a:r>
          <a:r>
            <a:rPr lang="it-IT" sz="2400" b="1" kern="1200" dirty="0"/>
            <a:t> by H.G. Wells (1895) and some of </a:t>
          </a:r>
          <a:r>
            <a:rPr lang="it-IT" sz="2400" b="1" kern="1200" dirty="0" err="1"/>
            <a:t>its</a:t>
          </a:r>
          <a:r>
            <a:rPr lang="it-IT" sz="2400" b="1" kern="1200" dirty="0"/>
            <a:t> </a:t>
          </a:r>
          <a:r>
            <a:rPr lang="it-IT" sz="2400" b="1" kern="1200" dirty="0" err="1"/>
            <a:t>translations</a:t>
          </a:r>
          <a:endParaRPr lang="en-US" sz="2400" b="1" kern="1200" dirty="0"/>
        </a:p>
      </dsp:txBody>
      <dsp:txXfrm>
        <a:off x="1241212" y="1348349"/>
        <a:ext cx="6202003" cy="1074643"/>
      </dsp:txXfrm>
    </dsp:sp>
    <dsp:sp modelId="{B88DEF8E-4520-48E9-8894-4715324E0EF2}">
      <dsp:nvSpPr>
        <dsp:cNvPr id="0" name=""/>
        <dsp:cNvSpPr/>
      </dsp:nvSpPr>
      <dsp:spPr>
        <a:xfrm>
          <a:off x="0" y="2691653"/>
          <a:ext cx="7443216" cy="1074643"/>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A5E35A-1341-4EBC-A7CE-B22DDB40A957}">
      <dsp:nvSpPr>
        <dsp:cNvPr id="0" name=""/>
        <dsp:cNvSpPr/>
      </dsp:nvSpPr>
      <dsp:spPr>
        <a:xfrm>
          <a:off x="325079" y="2933448"/>
          <a:ext cx="591053" cy="59105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39D1CE-9344-4966-9C31-112944B65C56}">
      <dsp:nvSpPr>
        <dsp:cNvPr id="0" name=""/>
        <dsp:cNvSpPr/>
      </dsp:nvSpPr>
      <dsp:spPr>
        <a:xfrm>
          <a:off x="1241212" y="2691653"/>
          <a:ext cx="6202003" cy="1074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33" tIns="113733" rIns="113733" bIns="113733" numCol="1" spcCol="1270" anchor="ctr" anchorCtr="0">
          <a:noAutofit/>
        </a:bodyPr>
        <a:lstStyle/>
        <a:p>
          <a:pPr marL="0" lvl="0" indent="0" algn="l" defTabSz="1066800">
            <a:lnSpc>
              <a:spcPct val="90000"/>
            </a:lnSpc>
            <a:spcBef>
              <a:spcPct val="0"/>
            </a:spcBef>
            <a:spcAft>
              <a:spcPct val="35000"/>
            </a:spcAft>
            <a:buNone/>
          </a:pPr>
          <a:r>
            <a:rPr lang="it-IT" sz="2400" b="1" kern="1200" dirty="0" err="1"/>
            <a:t>Examination</a:t>
          </a:r>
          <a:r>
            <a:rPr lang="it-IT" sz="2400" b="1" kern="1200" dirty="0"/>
            <a:t>  of the </a:t>
          </a:r>
          <a:r>
            <a:rPr lang="it-IT" sz="2400" b="1" kern="1200" dirty="0" err="1"/>
            <a:t>categories</a:t>
          </a:r>
          <a:r>
            <a:rPr lang="it-IT" sz="2400" b="1" kern="1200" dirty="0"/>
            <a:t> of </a:t>
          </a:r>
          <a:r>
            <a:rPr lang="it-IT" sz="2400" b="1" kern="1200" dirty="0" err="1"/>
            <a:t>intralingual</a:t>
          </a:r>
          <a:r>
            <a:rPr lang="it-IT" sz="2400" b="1" kern="1200" dirty="0"/>
            <a:t> </a:t>
          </a:r>
          <a:r>
            <a:rPr lang="it-IT" sz="2400" b="1" kern="1200" dirty="0" err="1"/>
            <a:t>translation</a:t>
          </a:r>
          <a:endParaRPr lang="en-US" sz="2400" b="1" kern="1200" dirty="0"/>
        </a:p>
      </dsp:txBody>
      <dsp:txXfrm>
        <a:off x="1241212" y="2691653"/>
        <a:ext cx="6202003" cy="1074643"/>
      </dsp:txXfrm>
    </dsp:sp>
    <dsp:sp modelId="{514B03CA-01C2-4E11-B635-954004C3937D}">
      <dsp:nvSpPr>
        <dsp:cNvPr id="0" name=""/>
        <dsp:cNvSpPr/>
      </dsp:nvSpPr>
      <dsp:spPr>
        <a:xfrm>
          <a:off x="0" y="4034957"/>
          <a:ext cx="7443216" cy="1074643"/>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7A7787-A4B8-4519-B990-30DAB2B91E0D}">
      <dsp:nvSpPr>
        <dsp:cNvPr id="0" name=""/>
        <dsp:cNvSpPr/>
      </dsp:nvSpPr>
      <dsp:spPr>
        <a:xfrm>
          <a:off x="325079" y="4276752"/>
          <a:ext cx="591053" cy="59105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8285CEA-E277-4659-8746-67503D16C18F}">
      <dsp:nvSpPr>
        <dsp:cNvPr id="0" name=""/>
        <dsp:cNvSpPr/>
      </dsp:nvSpPr>
      <dsp:spPr>
        <a:xfrm>
          <a:off x="1241212" y="4034957"/>
          <a:ext cx="6202003" cy="1074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33" tIns="113733" rIns="113733" bIns="113733" numCol="1" spcCol="1270" anchor="ctr" anchorCtr="0">
          <a:noAutofit/>
        </a:bodyPr>
        <a:lstStyle/>
        <a:p>
          <a:pPr marL="0" lvl="0" indent="0" algn="l" defTabSz="1066800">
            <a:lnSpc>
              <a:spcPct val="90000"/>
            </a:lnSpc>
            <a:spcBef>
              <a:spcPct val="0"/>
            </a:spcBef>
            <a:spcAft>
              <a:spcPct val="35000"/>
            </a:spcAft>
            <a:buNone/>
          </a:pPr>
          <a:r>
            <a:rPr lang="it-IT" sz="2400" b="1" kern="1200" dirty="0" err="1"/>
            <a:t>Concluisve</a:t>
          </a:r>
          <a:r>
            <a:rPr lang="it-IT" sz="2400" b="1" kern="1200" dirty="0"/>
            <a:t> </a:t>
          </a:r>
          <a:r>
            <a:rPr lang="it-IT" sz="2400" b="1" kern="1200" dirty="0" err="1"/>
            <a:t>remarks</a:t>
          </a:r>
          <a:r>
            <a:rPr lang="it-IT" sz="2400" b="1" kern="1200" dirty="0"/>
            <a:t> on INTRA</a:t>
          </a:r>
          <a:endParaRPr lang="en-US" sz="2400" b="1" kern="1200" dirty="0"/>
        </a:p>
      </dsp:txBody>
      <dsp:txXfrm>
        <a:off x="1241212" y="4034957"/>
        <a:ext cx="6202003" cy="1074643"/>
      </dsp:txXfrm>
    </dsp:sp>
    <dsp:sp modelId="{57B68545-7A69-492F-B429-62ED800E779B}">
      <dsp:nvSpPr>
        <dsp:cNvPr id="0" name=""/>
        <dsp:cNvSpPr/>
      </dsp:nvSpPr>
      <dsp:spPr>
        <a:xfrm>
          <a:off x="0" y="5378261"/>
          <a:ext cx="7443216" cy="1074643"/>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B13C83-C1FE-4786-8A2A-2CB0EA0ED72C}">
      <dsp:nvSpPr>
        <dsp:cNvPr id="0" name=""/>
        <dsp:cNvSpPr/>
      </dsp:nvSpPr>
      <dsp:spPr>
        <a:xfrm>
          <a:off x="325079" y="5620056"/>
          <a:ext cx="591053" cy="59105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5CC261F-5B31-4463-B593-73230F2349C9}">
      <dsp:nvSpPr>
        <dsp:cNvPr id="0" name=""/>
        <dsp:cNvSpPr/>
      </dsp:nvSpPr>
      <dsp:spPr>
        <a:xfrm>
          <a:off x="1241212" y="5378261"/>
          <a:ext cx="6202003" cy="1074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33" tIns="113733" rIns="113733" bIns="113733" numCol="1" spcCol="1270" anchor="ctr" anchorCtr="0">
          <a:noAutofit/>
        </a:bodyPr>
        <a:lstStyle/>
        <a:p>
          <a:pPr marL="0" lvl="0" indent="0" algn="l" defTabSz="1066800">
            <a:lnSpc>
              <a:spcPct val="90000"/>
            </a:lnSpc>
            <a:spcBef>
              <a:spcPct val="0"/>
            </a:spcBef>
            <a:spcAft>
              <a:spcPct val="35000"/>
            </a:spcAft>
            <a:buNone/>
          </a:pPr>
          <a:r>
            <a:rPr lang="it-IT" sz="2400" b="1" kern="1200" dirty="0" err="1"/>
            <a:t>References</a:t>
          </a:r>
          <a:endParaRPr lang="en-US" sz="2400" b="1" kern="1200" dirty="0"/>
        </a:p>
      </dsp:txBody>
      <dsp:txXfrm>
        <a:off x="1241212" y="5378261"/>
        <a:ext cx="6202003" cy="10746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322A07-E0F4-440A-8561-A4445F4BFC1E}">
      <dsp:nvSpPr>
        <dsp:cNvPr id="0" name=""/>
        <dsp:cNvSpPr/>
      </dsp:nvSpPr>
      <dsp:spPr>
        <a:xfrm>
          <a:off x="-67260" y="105126"/>
          <a:ext cx="4682211" cy="297320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BE9BAC-9815-4AEE-B3A1-052FF4005103}">
      <dsp:nvSpPr>
        <dsp:cNvPr id="0" name=""/>
        <dsp:cNvSpPr/>
      </dsp:nvSpPr>
      <dsp:spPr>
        <a:xfrm>
          <a:off x="452985" y="599359"/>
          <a:ext cx="4682211" cy="297320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it-IT" sz="3500" b="1" kern="1200" dirty="0"/>
            <a:t>Science							Fiction</a:t>
          </a:r>
          <a:endParaRPr lang="en-US" sz="3500" b="1" kern="1200" dirty="0"/>
        </a:p>
      </dsp:txBody>
      <dsp:txXfrm>
        <a:off x="540067" y="686441"/>
        <a:ext cx="4508047" cy="2799040"/>
      </dsp:txXfrm>
    </dsp:sp>
    <dsp:sp modelId="{B3D3E370-1AA0-471C-9014-A5FB3047EB56}">
      <dsp:nvSpPr>
        <dsp:cNvPr id="0" name=""/>
        <dsp:cNvSpPr/>
      </dsp:nvSpPr>
      <dsp:spPr>
        <a:xfrm>
          <a:off x="5724037" y="110983"/>
          <a:ext cx="4682211" cy="297320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15CF80-7118-4510-A7C9-A668F207A4CC}">
      <dsp:nvSpPr>
        <dsp:cNvPr id="0" name=""/>
        <dsp:cNvSpPr/>
      </dsp:nvSpPr>
      <dsp:spPr>
        <a:xfrm>
          <a:off x="6244283" y="605216"/>
          <a:ext cx="4682211" cy="297320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354013">
            <a:lnSpc>
              <a:spcPct val="90000"/>
            </a:lnSpc>
            <a:spcBef>
              <a:spcPct val="0"/>
            </a:spcBef>
            <a:spcAft>
              <a:spcPct val="35000"/>
            </a:spcAft>
            <a:buNone/>
          </a:pPr>
          <a:r>
            <a:rPr lang="it-IT" sz="3500" b="1" kern="1200" dirty="0" err="1"/>
            <a:t>Epistemological</a:t>
          </a:r>
          <a:r>
            <a:rPr lang="it-IT" sz="3500" kern="1200" dirty="0"/>
            <a:t> </a:t>
          </a:r>
        </a:p>
        <a:p>
          <a:pPr marL="0" lvl="0" indent="0" algn="ctr" defTabSz="1555750">
            <a:lnSpc>
              <a:spcPct val="90000"/>
            </a:lnSpc>
            <a:spcBef>
              <a:spcPct val="0"/>
            </a:spcBef>
            <a:spcAft>
              <a:spcPct val="35000"/>
            </a:spcAft>
            <a:buNone/>
          </a:pPr>
          <a:endParaRPr lang="it-IT" sz="3500" kern="1200" dirty="0"/>
        </a:p>
        <a:p>
          <a:pPr marL="0" lvl="0" indent="0" algn="ctr" defTabSz="1555750">
            <a:lnSpc>
              <a:spcPct val="90000"/>
            </a:lnSpc>
            <a:spcBef>
              <a:spcPct val="0"/>
            </a:spcBef>
            <a:spcAft>
              <a:spcPct val="35000"/>
            </a:spcAft>
            <a:buNone/>
          </a:pPr>
          <a:endParaRPr lang="it-IT" sz="3500" kern="1200" dirty="0"/>
        </a:p>
        <a:p>
          <a:pPr marL="0" lvl="0" indent="0" algn="ctr" defTabSz="1555750">
            <a:lnSpc>
              <a:spcPct val="90000"/>
            </a:lnSpc>
            <a:spcBef>
              <a:spcPct val="0"/>
            </a:spcBef>
            <a:spcAft>
              <a:spcPct val="35000"/>
            </a:spcAft>
            <a:buNone/>
          </a:pPr>
          <a:r>
            <a:rPr lang="it-IT" sz="3500" b="1" kern="1200" dirty="0"/>
            <a:t>                 </a:t>
          </a:r>
          <a:r>
            <a:rPr lang="it-IT" sz="3500" b="1" kern="1200" dirty="0" err="1"/>
            <a:t>Ontological</a:t>
          </a:r>
          <a:endParaRPr lang="en-US" sz="3500" b="1" kern="1200" dirty="0"/>
        </a:p>
      </dsp:txBody>
      <dsp:txXfrm>
        <a:off x="6331365" y="692298"/>
        <a:ext cx="4508047" cy="27990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C0B11F-D1EE-4070-AE82-D5B67C4C885C}">
      <dsp:nvSpPr>
        <dsp:cNvPr id="0" name=""/>
        <dsp:cNvSpPr/>
      </dsp:nvSpPr>
      <dsp:spPr>
        <a:xfrm>
          <a:off x="0" y="76459"/>
          <a:ext cx="6666833" cy="599625"/>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b="1" u="sng" kern="1200" dirty="0"/>
            <a:t>Disaggregation</a:t>
          </a:r>
          <a:endParaRPr lang="en-US" sz="2500" b="1" kern="1200" dirty="0"/>
        </a:p>
      </dsp:txBody>
      <dsp:txXfrm>
        <a:off x="29271" y="105730"/>
        <a:ext cx="6608291" cy="541083"/>
      </dsp:txXfrm>
    </dsp:sp>
    <dsp:sp modelId="{A263B291-9197-4E6C-A7F2-D803CC1CFF2D}">
      <dsp:nvSpPr>
        <dsp:cNvPr id="0" name=""/>
        <dsp:cNvSpPr/>
      </dsp:nvSpPr>
      <dsp:spPr>
        <a:xfrm>
          <a:off x="0" y="748084"/>
          <a:ext cx="6666833" cy="599625"/>
        </a:xfrm>
        <a:prstGeom prst="roundRect">
          <a:avLst/>
        </a:prstGeom>
        <a:gradFill rotWithShape="0">
          <a:gsLst>
            <a:gs pos="0">
              <a:schemeClr val="accent4">
                <a:hueOff val="1400127"/>
                <a:satOff val="-5825"/>
                <a:lumOff val="1373"/>
                <a:alphaOff val="0"/>
                <a:satMod val="103000"/>
                <a:lumMod val="102000"/>
                <a:tint val="94000"/>
              </a:schemeClr>
            </a:gs>
            <a:gs pos="50000">
              <a:schemeClr val="accent4">
                <a:hueOff val="1400127"/>
                <a:satOff val="-5825"/>
                <a:lumOff val="1373"/>
                <a:alphaOff val="0"/>
                <a:satMod val="110000"/>
                <a:lumMod val="100000"/>
                <a:shade val="100000"/>
              </a:schemeClr>
            </a:gs>
            <a:gs pos="100000">
              <a:schemeClr val="accent4">
                <a:hueOff val="1400127"/>
                <a:satOff val="-5825"/>
                <a:lumOff val="137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b="1" u="sng" kern="1200" dirty="0"/>
            <a:t>Condensation</a:t>
          </a:r>
          <a:endParaRPr lang="en-US" sz="2500" b="1" kern="1200" dirty="0"/>
        </a:p>
      </dsp:txBody>
      <dsp:txXfrm>
        <a:off x="29271" y="777355"/>
        <a:ext cx="6608291" cy="541083"/>
      </dsp:txXfrm>
    </dsp:sp>
    <dsp:sp modelId="{29121F63-2B52-45BE-855A-D336D72CF04A}">
      <dsp:nvSpPr>
        <dsp:cNvPr id="0" name=""/>
        <dsp:cNvSpPr/>
      </dsp:nvSpPr>
      <dsp:spPr>
        <a:xfrm>
          <a:off x="0" y="1419709"/>
          <a:ext cx="6666833" cy="599625"/>
        </a:xfrm>
        <a:prstGeom prst="roundRect">
          <a:avLst/>
        </a:prstGeom>
        <a:gradFill rotWithShape="0">
          <a:gsLst>
            <a:gs pos="0">
              <a:schemeClr val="accent4">
                <a:hueOff val="2800255"/>
                <a:satOff val="-11651"/>
                <a:lumOff val="2745"/>
                <a:alphaOff val="0"/>
                <a:satMod val="103000"/>
                <a:lumMod val="102000"/>
                <a:tint val="94000"/>
              </a:schemeClr>
            </a:gs>
            <a:gs pos="50000">
              <a:schemeClr val="accent4">
                <a:hueOff val="2800255"/>
                <a:satOff val="-11651"/>
                <a:lumOff val="2745"/>
                <a:alphaOff val="0"/>
                <a:satMod val="110000"/>
                <a:lumMod val="100000"/>
                <a:shade val="100000"/>
              </a:schemeClr>
            </a:gs>
            <a:gs pos="100000">
              <a:schemeClr val="accent4">
                <a:hueOff val="2800255"/>
                <a:satOff val="-11651"/>
                <a:lumOff val="274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b="1" u="sng" kern="1200" dirty="0"/>
            <a:t>Omission</a:t>
          </a:r>
          <a:endParaRPr lang="en-US" sz="2500" b="1" kern="1200" dirty="0"/>
        </a:p>
      </dsp:txBody>
      <dsp:txXfrm>
        <a:off x="29271" y="1448980"/>
        <a:ext cx="6608291" cy="541083"/>
      </dsp:txXfrm>
    </dsp:sp>
    <dsp:sp modelId="{4ACDDE14-1A65-4F52-A5F3-4527ECFBF4EA}">
      <dsp:nvSpPr>
        <dsp:cNvPr id="0" name=""/>
        <dsp:cNvSpPr/>
      </dsp:nvSpPr>
      <dsp:spPr>
        <a:xfrm>
          <a:off x="0" y="2091335"/>
          <a:ext cx="6666833" cy="599625"/>
        </a:xfrm>
        <a:prstGeom prst="roundRect">
          <a:avLst/>
        </a:prstGeom>
        <a:gradFill rotWithShape="0">
          <a:gsLst>
            <a:gs pos="0">
              <a:schemeClr val="accent4">
                <a:hueOff val="4200382"/>
                <a:satOff val="-17476"/>
                <a:lumOff val="4118"/>
                <a:alphaOff val="0"/>
                <a:satMod val="103000"/>
                <a:lumMod val="102000"/>
                <a:tint val="94000"/>
              </a:schemeClr>
            </a:gs>
            <a:gs pos="50000">
              <a:schemeClr val="accent4">
                <a:hueOff val="4200382"/>
                <a:satOff val="-17476"/>
                <a:lumOff val="4118"/>
                <a:alphaOff val="0"/>
                <a:satMod val="110000"/>
                <a:lumMod val="100000"/>
                <a:shade val="100000"/>
              </a:schemeClr>
            </a:gs>
            <a:gs pos="100000">
              <a:schemeClr val="accent4">
                <a:hueOff val="4200382"/>
                <a:satOff val="-17476"/>
                <a:lumOff val="411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b="1" u="sng" kern="1200" dirty="0"/>
            <a:t>Substitution</a:t>
          </a:r>
          <a:endParaRPr lang="en-US" sz="2500" b="1" kern="1200" dirty="0"/>
        </a:p>
      </dsp:txBody>
      <dsp:txXfrm>
        <a:off x="29271" y="2120606"/>
        <a:ext cx="6608291" cy="541083"/>
      </dsp:txXfrm>
    </dsp:sp>
    <dsp:sp modelId="{99085C6A-4D02-44F1-8606-5BF2D6D64251}">
      <dsp:nvSpPr>
        <dsp:cNvPr id="0" name=""/>
        <dsp:cNvSpPr/>
      </dsp:nvSpPr>
      <dsp:spPr>
        <a:xfrm>
          <a:off x="0" y="2762960"/>
          <a:ext cx="6666833" cy="599625"/>
        </a:xfrm>
        <a:prstGeom prst="roundRect">
          <a:avLst/>
        </a:prstGeom>
        <a:gradFill rotWithShape="0">
          <a:gsLst>
            <a:gs pos="0">
              <a:schemeClr val="accent4">
                <a:hueOff val="5600509"/>
                <a:satOff val="-23301"/>
                <a:lumOff val="5490"/>
                <a:alphaOff val="0"/>
                <a:satMod val="103000"/>
                <a:lumMod val="102000"/>
                <a:tint val="94000"/>
              </a:schemeClr>
            </a:gs>
            <a:gs pos="50000">
              <a:schemeClr val="accent4">
                <a:hueOff val="5600509"/>
                <a:satOff val="-23301"/>
                <a:lumOff val="5490"/>
                <a:alphaOff val="0"/>
                <a:satMod val="110000"/>
                <a:lumMod val="100000"/>
                <a:shade val="100000"/>
              </a:schemeClr>
            </a:gs>
            <a:gs pos="100000">
              <a:schemeClr val="accent4">
                <a:hueOff val="5600509"/>
                <a:satOff val="-23301"/>
                <a:lumOff val="549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b="1" u="sng" kern="1200" dirty="0"/>
            <a:t>Shifting</a:t>
          </a:r>
          <a:endParaRPr lang="en-US" sz="2500" b="1" kern="1200" dirty="0"/>
        </a:p>
      </dsp:txBody>
      <dsp:txXfrm>
        <a:off x="29271" y="2792231"/>
        <a:ext cx="6608291" cy="541083"/>
      </dsp:txXfrm>
    </dsp:sp>
    <dsp:sp modelId="{6EA15221-0538-41E9-9F60-2BDF5C3BC7DE}">
      <dsp:nvSpPr>
        <dsp:cNvPr id="0" name=""/>
        <dsp:cNvSpPr/>
      </dsp:nvSpPr>
      <dsp:spPr>
        <a:xfrm>
          <a:off x="0" y="3434585"/>
          <a:ext cx="6666833" cy="599625"/>
        </a:xfrm>
        <a:prstGeom prst="roundRect">
          <a:avLst/>
        </a:prstGeom>
        <a:gradFill rotWithShape="0">
          <a:gsLst>
            <a:gs pos="0">
              <a:schemeClr val="accent4">
                <a:hueOff val="7000636"/>
                <a:satOff val="-29126"/>
                <a:lumOff val="6863"/>
                <a:alphaOff val="0"/>
                <a:satMod val="103000"/>
                <a:lumMod val="102000"/>
                <a:tint val="94000"/>
              </a:schemeClr>
            </a:gs>
            <a:gs pos="50000">
              <a:schemeClr val="accent4">
                <a:hueOff val="7000636"/>
                <a:satOff val="-29126"/>
                <a:lumOff val="6863"/>
                <a:alphaOff val="0"/>
                <a:satMod val="110000"/>
                <a:lumMod val="100000"/>
                <a:shade val="100000"/>
              </a:schemeClr>
            </a:gs>
            <a:gs pos="100000">
              <a:schemeClr val="accent4">
                <a:hueOff val="7000636"/>
                <a:satOff val="-29126"/>
                <a:lumOff val="686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b="1" u="sng" kern="1200" dirty="0" err="1"/>
            <a:t>Desubordination</a:t>
          </a:r>
          <a:endParaRPr lang="en-US" sz="2500" b="1" kern="1200" dirty="0"/>
        </a:p>
      </dsp:txBody>
      <dsp:txXfrm>
        <a:off x="29271" y="3463856"/>
        <a:ext cx="6608291" cy="541083"/>
      </dsp:txXfrm>
    </dsp:sp>
    <dsp:sp modelId="{BBFCF4CC-DCFA-43B9-B264-17B0DECE1AB6}">
      <dsp:nvSpPr>
        <dsp:cNvPr id="0" name=""/>
        <dsp:cNvSpPr/>
      </dsp:nvSpPr>
      <dsp:spPr>
        <a:xfrm>
          <a:off x="0" y="4106210"/>
          <a:ext cx="6666833" cy="599625"/>
        </a:xfrm>
        <a:prstGeom prst="roundRect">
          <a:avLst/>
        </a:prstGeom>
        <a:gradFill rotWithShape="0">
          <a:gsLst>
            <a:gs pos="0">
              <a:schemeClr val="accent4">
                <a:hueOff val="8400764"/>
                <a:satOff val="-34952"/>
                <a:lumOff val="8235"/>
                <a:alphaOff val="0"/>
                <a:satMod val="103000"/>
                <a:lumMod val="102000"/>
                <a:tint val="94000"/>
              </a:schemeClr>
            </a:gs>
            <a:gs pos="50000">
              <a:schemeClr val="accent4">
                <a:hueOff val="8400764"/>
                <a:satOff val="-34952"/>
                <a:lumOff val="8235"/>
                <a:alphaOff val="0"/>
                <a:satMod val="110000"/>
                <a:lumMod val="100000"/>
                <a:shade val="100000"/>
              </a:schemeClr>
            </a:gs>
            <a:gs pos="100000">
              <a:schemeClr val="accent4">
                <a:hueOff val="8400764"/>
                <a:satOff val="-34952"/>
                <a:lumOff val="823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b="1" u="sng" kern="1200" dirty="0"/>
            <a:t>Explicitation</a:t>
          </a:r>
          <a:endParaRPr lang="en-US" sz="2500" b="1" kern="1200" dirty="0"/>
        </a:p>
      </dsp:txBody>
      <dsp:txXfrm>
        <a:off x="29271" y="4135481"/>
        <a:ext cx="6608291" cy="541083"/>
      </dsp:txXfrm>
    </dsp:sp>
    <dsp:sp modelId="{CFFB8BDB-E55E-4736-8841-C417810B5BB5}">
      <dsp:nvSpPr>
        <dsp:cNvPr id="0" name=""/>
        <dsp:cNvSpPr/>
      </dsp:nvSpPr>
      <dsp:spPr>
        <a:xfrm>
          <a:off x="0" y="4777834"/>
          <a:ext cx="6666833" cy="599625"/>
        </a:xfrm>
        <a:prstGeom prst="roundRect">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b="1" u="sng" kern="1200" dirty="0"/>
            <a:t>Amplification</a:t>
          </a:r>
          <a:r>
            <a:rPr lang="en-GB" sz="2500" u="sng" kern="1200" dirty="0"/>
            <a:t> </a:t>
          </a:r>
          <a:endParaRPr lang="en-US" sz="2500" kern="1200" dirty="0"/>
        </a:p>
      </dsp:txBody>
      <dsp:txXfrm>
        <a:off x="29271" y="4807105"/>
        <a:ext cx="6608291" cy="54108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81B6FF-FD4D-467A-98FD-62EB56797CB7}">
      <dsp:nvSpPr>
        <dsp:cNvPr id="0" name=""/>
        <dsp:cNvSpPr/>
      </dsp:nvSpPr>
      <dsp:spPr>
        <a:xfrm>
          <a:off x="134291" y="612"/>
          <a:ext cx="4332795" cy="275132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D32D00-C2D7-4339-86A2-C2B8D41481F4}">
      <dsp:nvSpPr>
        <dsp:cNvPr id="0" name=""/>
        <dsp:cNvSpPr/>
      </dsp:nvSpPr>
      <dsp:spPr>
        <a:xfrm>
          <a:off x="615713" y="457963"/>
          <a:ext cx="4332795" cy="2751325"/>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it-IT" sz="2700" b="1" kern="1200" dirty="0"/>
            <a:t>ISOMESIC</a:t>
          </a:r>
        </a:p>
        <a:p>
          <a:pPr marL="0" lvl="0" indent="0" algn="ctr" defTabSz="1200150">
            <a:lnSpc>
              <a:spcPct val="90000"/>
            </a:lnSpc>
            <a:spcBef>
              <a:spcPct val="0"/>
            </a:spcBef>
            <a:spcAft>
              <a:spcPct val="35000"/>
            </a:spcAft>
            <a:buNone/>
          </a:pPr>
          <a:r>
            <a:rPr lang="en-US" sz="2700" kern="1200" dirty="0"/>
            <a:t>the target text maintains the same language mode of the source text</a:t>
          </a:r>
          <a:r>
            <a:rPr lang="it-IT" sz="2700" kern="1200" dirty="0"/>
            <a:t>					</a:t>
          </a:r>
          <a:endParaRPr lang="en-US" sz="2700" kern="1200" dirty="0"/>
        </a:p>
      </dsp:txBody>
      <dsp:txXfrm>
        <a:off x="696297" y="538547"/>
        <a:ext cx="4171627" cy="2590157"/>
      </dsp:txXfrm>
    </dsp:sp>
    <dsp:sp modelId="{731A2ADB-1955-4499-B5A4-9F1A99D26F0E}">
      <dsp:nvSpPr>
        <dsp:cNvPr id="0" name=""/>
        <dsp:cNvSpPr/>
      </dsp:nvSpPr>
      <dsp:spPr>
        <a:xfrm>
          <a:off x="5429930" y="612"/>
          <a:ext cx="4332795" cy="275132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063B22-0822-4B0A-A29C-BB50DBAB0030}">
      <dsp:nvSpPr>
        <dsp:cNvPr id="0" name=""/>
        <dsp:cNvSpPr/>
      </dsp:nvSpPr>
      <dsp:spPr>
        <a:xfrm>
          <a:off x="5911352" y="457963"/>
          <a:ext cx="4332795" cy="2751325"/>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it-IT" sz="2700" b="1" kern="1200" dirty="0"/>
            <a:t>DIAMESIC</a:t>
          </a:r>
        </a:p>
        <a:p>
          <a:pPr marL="0" lvl="0" indent="0" algn="ctr" defTabSz="1200150">
            <a:lnSpc>
              <a:spcPct val="90000"/>
            </a:lnSpc>
            <a:spcBef>
              <a:spcPct val="0"/>
            </a:spcBef>
            <a:spcAft>
              <a:spcPct val="35000"/>
            </a:spcAft>
            <a:buNone/>
          </a:pPr>
          <a:r>
            <a:rPr lang="en-US" sz="2700" kern="1200" dirty="0"/>
            <a:t>the language mode of the target text changes </a:t>
          </a:r>
          <a:r>
            <a:rPr lang="it-IT" sz="2700" kern="1200" dirty="0"/>
            <a:t>						</a:t>
          </a:r>
          <a:endParaRPr lang="en-US" sz="2700" kern="1200" dirty="0"/>
        </a:p>
      </dsp:txBody>
      <dsp:txXfrm>
        <a:off x="5991936" y="538547"/>
        <a:ext cx="4171627" cy="25901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81B6FF-FD4D-467A-98FD-62EB56797CB7}">
      <dsp:nvSpPr>
        <dsp:cNvPr id="0" name=""/>
        <dsp:cNvSpPr/>
      </dsp:nvSpPr>
      <dsp:spPr>
        <a:xfrm>
          <a:off x="134291" y="612"/>
          <a:ext cx="4332795" cy="275132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D32D00-C2D7-4339-86A2-C2B8D41481F4}">
      <dsp:nvSpPr>
        <dsp:cNvPr id="0" name=""/>
        <dsp:cNvSpPr/>
      </dsp:nvSpPr>
      <dsp:spPr>
        <a:xfrm>
          <a:off x="615713" y="457963"/>
          <a:ext cx="4332795" cy="2751325"/>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it-IT" sz="2700" b="1" kern="1200" dirty="0"/>
            <a:t>ISOMESIC</a:t>
          </a:r>
        </a:p>
        <a:p>
          <a:pPr marL="0" lvl="0" indent="0" algn="ctr" defTabSz="1200150">
            <a:lnSpc>
              <a:spcPct val="90000"/>
            </a:lnSpc>
            <a:spcBef>
              <a:spcPct val="0"/>
            </a:spcBef>
            <a:spcAft>
              <a:spcPct val="35000"/>
            </a:spcAft>
            <a:buNone/>
          </a:pPr>
          <a:r>
            <a:rPr lang="en-US" sz="2700" kern="1200" dirty="0"/>
            <a:t>the target text maintains the same language mode of the source text</a:t>
          </a:r>
          <a:r>
            <a:rPr lang="it-IT" sz="2700" kern="1200" dirty="0"/>
            <a:t>					</a:t>
          </a:r>
          <a:endParaRPr lang="en-US" sz="2700" kern="1200" dirty="0"/>
        </a:p>
      </dsp:txBody>
      <dsp:txXfrm>
        <a:off x="696297" y="538547"/>
        <a:ext cx="4171627" cy="2590157"/>
      </dsp:txXfrm>
    </dsp:sp>
    <dsp:sp modelId="{731A2ADB-1955-4499-B5A4-9F1A99D26F0E}">
      <dsp:nvSpPr>
        <dsp:cNvPr id="0" name=""/>
        <dsp:cNvSpPr/>
      </dsp:nvSpPr>
      <dsp:spPr>
        <a:xfrm>
          <a:off x="5429930" y="612"/>
          <a:ext cx="4332795" cy="275132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063B22-0822-4B0A-A29C-BB50DBAB0030}">
      <dsp:nvSpPr>
        <dsp:cNvPr id="0" name=""/>
        <dsp:cNvSpPr/>
      </dsp:nvSpPr>
      <dsp:spPr>
        <a:xfrm>
          <a:off x="5911352" y="457963"/>
          <a:ext cx="4332795" cy="2751325"/>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it-IT" sz="2700" b="1" kern="1200" dirty="0"/>
            <a:t>DIAMESIC</a:t>
          </a:r>
        </a:p>
        <a:p>
          <a:pPr marL="0" lvl="0" indent="0" algn="ctr" defTabSz="1200150">
            <a:lnSpc>
              <a:spcPct val="90000"/>
            </a:lnSpc>
            <a:spcBef>
              <a:spcPct val="0"/>
            </a:spcBef>
            <a:spcAft>
              <a:spcPct val="35000"/>
            </a:spcAft>
            <a:buNone/>
          </a:pPr>
          <a:r>
            <a:rPr lang="en-US" sz="2700" kern="1200" dirty="0"/>
            <a:t>the language mode of the target text changes </a:t>
          </a:r>
          <a:r>
            <a:rPr lang="it-IT" sz="2700" kern="1200" dirty="0"/>
            <a:t>						</a:t>
          </a:r>
          <a:endParaRPr lang="en-US" sz="2700" kern="1200" dirty="0"/>
        </a:p>
      </dsp:txBody>
      <dsp:txXfrm>
        <a:off x="5991936" y="538547"/>
        <a:ext cx="4171627" cy="259015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4BFAB3-8EEA-4B12-8F1B-42FF743A7E8E}" type="datetimeFigureOut">
              <a:rPr lang="en-GB" smtClean="0"/>
              <a:t>14/02/2025</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025A6E-F1C6-447D-9C9F-1D0CA9DB91DD}" type="slidenum">
              <a:rPr lang="en-GB" smtClean="0"/>
              <a:t>‹N›</a:t>
            </a:fld>
            <a:endParaRPr lang="en-GB"/>
          </a:p>
        </p:txBody>
      </p:sp>
    </p:spTree>
    <p:extLst>
      <p:ext uri="{BB962C8B-B14F-4D97-AF65-F5344CB8AC3E}">
        <p14:creationId xmlns:p14="http://schemas.microsoft.com/office/powerpoint/2010/main" val="925526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FA025A6E-F1C6-447D-9C9F-1D0CA9DB91DD}" type="slidenum">
              <a:rPr lang="en-GB" smtClean="0"/>
              <a:t>3</a:t>
            </a:fld>
            <a:endParaRPr lang="en-GB"/>
          </a:p>
        </p:txBody>
      </p:sp>
    </p:spTree>
    <p:extLst>
      <p:ext uri="{BB962C8B-B14F-4D97-AF65-F5344CB8AC3E}">
        <p14:creationId xmlns:p14="http://schemas.microsoft.com/office/powerpoint/2010/main" val="926334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FA025A6E-F1C6-447D-9C9F-1D0CA9DB91DD}" type="slidenum">
              <a:rPr lang="en-GB" smtClean="0"/>
              <a:t>29</a:t>
            </a:fld>
            <a:endParaRPr lang="en-GB"/>
          </a:p>
        </p:txBody>
      </p:sp>
    </p:spTree>
    <p:extLst>
      <p:ext uri="{BB962C8B-B14F-4D97-AF65-F5344CB8AC3E}">
        <p14:creationId xmlns:p14="http://schemas.microsoft.com/office/powerpoint/2010/main" val="945868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FA025A6E-F1C6-447D-9C9F-1D0CA9DB91DD}" type="slidenum">
              <a:rPr lang="en-GB" smtClean="0"/>
              <a:t>34</a:t>
            </a:fld>
            <a:endParaRPr lang="en-GB"/>
          </a:p>
        </p:txBody>
      </p:sp>
    </p:spTree>
    <p:extLst>
      <p:ext uri="{BB962C8B-B14F-4D97-AF65-F5344CB8AC3E}">
        <p14:creationId xmlns:p14="http://schemas.microsoft.com/office/powerpoint/2010/main" val="1583015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1277E-2220-F52A-3153-EBBFF312F1DA}"/>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27F525DB-D882-B691-2A20-3BD010B4D451}"/>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16FB5DF2-112C-40AA-E049-EEBDAE5F0AD5}"/>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1897F23F-2CFB-7792-DC43-DA4145037CCA}"/>
              </a:ext>
            </a:extLst>
          </p:cNvPr>
          <p:cNvSpPr>
            <a:spLocks noGrp="1"/>
          </p:cNvSpPr>
          <p:nvPr>
            <p:ph type="sldNum" sz="quarter" idx="5"/>
          </p:nvPr>
        </p:nvSpPr>
        <p:spPr/>
        <p:txBody>
          <a:bodyPr/>
          <a:lstStyle/>
          <a:p>
            <a:fld id="{FA025A6E-F1C6-447D-9C9F-1D0CA9DB91DD}" type="slidenum">
              <a:rPr lang="en-GB" smtClean="0"/>
              <a:t>35</a:t>
            </a:fld>
            <a:endParaRPr lang="en-GB"/>
          </a:p>
        </p:txBody>
      </p:sp>
    </p:spTree>
    <p:extLst>
      <p:ext uri="{BB962C8B-B14F-4D97-AF65-F5344CB8AC3E}">
        <p14:creationId xmlns:p14="http://schemas.microsoft.com/office/powerpoint/2010/main" val="1504175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FA025A6E-F1C6-447D-9C9F-1D0CA9DB91DD}" type="slidenum">
              <a:rPr lang="en-GB" smtClean="0"/>
              <a:t>9</a:t>
            </a:fld>
            <a:endParaRPr lang="en-GB"/>
          </a:p>
        </p:txBody>
      </p:sp>
    </p:spTree>
    <p:extLst>
      <p:ext uri="{BB962C8B-B14F-4D97-AF65-F5344CB8AC3E}">
        <p14:creationId xmlns:p14="http://schemas.microsoft.com/office/powerpoint/2010/main" val="1857487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FA025A6E-F1C6-447D-9C9F-1D0CA9DB91DD}" type="slidenum">
              <a:rPr lang="en-GB" smtClean="0"/>
              <a:t>12</a:t>
            </a:fld>
            <a:endParaRPr lang="en-GB"/>
          </a:p>
        </p:txBody>
      </p:sp>
    </p:spTree>
    <p:extLst>
      <p:ext uri="{BB962C8B-B14F-4D97-AF65-F5344CB8AC3E}">
        <p14:creationId xmlns:p14="http://schemas.microsoft.com/office/powerpoint/2010/main" val="3832964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FA025A6E-F1C6-447D-9C9F-1D0CA9DB91DD}" type="slidenum">
              <a:rPr lang="en-GB" smtClean="0"/>
              <a:t>15</a:t>
            </a:fld>
            <a:endParaRPr lang="en-GB"/>
          </a:p>
        </p:txBody>
      </p:sp>
    </p:spTree>
    <p:extLst>
      <p:ext uri="{BB962C8B-B14F-4D97-AF65-F5344CB8AC3E}">
        <p14:creationId xmlns:p14="http://schemas.microsoft.com/office/powerpoint/2010/main" val="66485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FA025A6E-F1C6-447D-9C9F-1D0CA9DB91DD}" type="slidenum">
              <a:rPr lang="en-GB" smtClean="0"/>
              <a:t>17</a:t>
            </a:fld>
            <a:endParaRPr lang="en-GB"/>
          </a:p>
        </p:txBody>
      </p:sp>
    </p:spTree>
    <p:extLst>
      <p:ext uri="{BB962C8B-B14F-4D97-AF65-F5344CB8AC3E}">
        <p14:creationId xmlns:p14="http://schemas.microsoft.com/office/powerpoint/2010/main" val="2410653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FA025A6E-F1C6-447D-9C9F-1D0CA9DB91DD}" type="slidenum">
              <a:rPr lang="en-GB" smtClean="0"/>
              <a:t>18</a:t>
            </a:fld>
            <a:endParaRPr lang="en-GB"/>
          </a:p>
        </p:txBody>
      </p:sp>
    </p:spTree>
    <p:extLst>
      <p:ext uri="{BB962C8B-B14F-4D97-AF65-F5344CB8AC3E}">
        <p14:creationId xmlns:p14="http://schemas.microsoft.com/office/powerpoint/2010/main" val="1417588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FA025A6E-F1C6-447D-9C9F-1D0CA9DB91DD}" type="slidenum">
              <a:rPr lang="en-GB" smtClean="0"/>
              <a:t>19</a:t>
            </a:fld>
            <a:endParaRPr lang="en-GB"/>
          </a:p>
        </p:txBody>
      </p:sp>
    </p:spTree>
    <p:extLst>
      <p:ext uri="{BB962C8B-B14F-4D97-AF65-F5344CB8AC3E}">
        <p14:creationId xmlns:p14="http://schemas.microsoft.com/office/powerpoint/2010/main" val="3635464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FA025A6E-F1C6-447D-9C9F-1D0CA9DB91DD}" type="slidenum">
              <a:rPr lang="en-GB" smtClean="0"/>
              <a:t>20</a:t>
            </a:fld>
            <a:endParaRPr lang="en-GB"/>
          </a:p>
        </p:txBody>
      </p:sp>
    </p:spTree>
    <p:extLst>
      <p:ext uri="{BB962C8B-B14F-4D97-AF65-F5344CB8AC3E}">
        <p14:creationId xmlns:p14="http://schemas.microsoft.com/office/powerpoint/2010/main" val="180230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FA025A6E-F1C6-447D-9C9F-1D0CA9DB91DD}" type="slidenum">
              <a:rPr lang="en-GB" smtClean="0"/>
              <a:t>24</a:t>
            </a:fld>
            <a:endParaRPr lang="en-GB"/>
          </a:p>
        </p:txBody>
      </p:sp>
    </p:spTree>
    <p:extLst>
      <p:ext uri="{BB962C8B-B14F-4D97-AF65-F5344CB8AC3E}">
        <p14:creationId xmlns:p14="http://schemas.microsoft.com/office/powerpoint/2010/main" val="1808130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ACC3FC1B-6E8D-4037-A3CF-B532A67908DD}" type="datetimeFigureOut">
              <a:rPr lang="en-GB" smtClean="0"/>
              <a:t>14/02/2025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8212C-14BD-499E-8147-6316193AC21C}" type="slidenum">
              <a:rPr lang="en-GB" smtClean="0"/>
              <a:t>‹N›</a:t>
            </a:fld>
            <a:endParaRPr lang="en-GB"/>
          </a:p>
        </p:txBody>
      </p:sp>
    </p:spTree>
    <p:extLst>
      <p:ext uri="{BB962C8B-B14F-4D97-AF65-F5344CB8AC3E}">
        <p14:creationId xmlns:p14="http://schemas.microsoft.com/office/powerpoint/2010/main" val="685053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ACC3FC1B-6E8D-4037-A3CF-B532A67908DD}" type="datetimeFigureOut">
              <a:rPr lang="en-GB" smtClean="0"/>
              <a:t>14/02/2025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8212C-14BD-499E-8147-6316193AC21C}" type="slidenum">
              <a:rPr lang="en-GB" smtClean="0"/>
              <a:t>‹N›</a:t>
            </a:fld>
            <a:endParaRPr lang="en-GB"/>
          </a:p>
        </p:txBody>
      </p:sp>
    </p:spTree>
    <p:extLst>
      <p:ext uri="{BB962C8B-B14F-4D97-AF65-F5344CB8AC3E}">
        <p14:creationId xmlns:p14="http://schemas.microsoft.com/office/powerpoint/2010/main" val="2883142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ACC3FC1B-6E8D-4037-A3CF-B532A67908DD}" type="datetimeFigureOut">
              <a:rPr lang="en-GB" smtClean="0"/>
              <a:t>14/02/2025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8212C-14BD-499E-8147-6316193AC21C}" type="slidenum">
              <a:rPr lang="en-GB" smtClean="0"/>
              <a:t>‹N›</a:t>
            </a:fld>
            <a:endParaRPr lang="en-GB"/>
          </a:p>
        </p:txBody>
      </p:sp>
    </p:spTree>
    <p:extLst>
      <p:ext uri="{BB962C8B-B14F-4D97-AF65-F5344CB8AC3E}">
        <p14:creationId xmlns:p14="http://schemas.microsoft.com/office/powerpoint/2010/main" val="1293828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ACC3FC1B-6E8D-4037-A3CF-B532A67908DD}" type="datetimeFigureOut">
              <a:rPr lang="en-GB" smtClean="0"/>
              <a:t>14/02/2025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8212C-14BD-499E-8147-6316193AC21C}" type="slidenum">
              <a:rPr lang="en-GB" smtClean="0"/>
              <a:t>‹N›</a:t>
            </a:fld>
            <a:endParaRPr lang="en-GB"/>
          </a:p>
        </p:txBody>
      </p:sp>
    </p:spTree>
    <p:extLst>
      <p:ext uri="{BB962C8B-B14F-4D97-AF65-F5344CB8AC3E}">
        <p14:creationId xmlns:p14="http://schemas.microsoft.com/office/powerpoint/2010/main" val="37186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ACC3FC1B-6E8D-4037-A3CF-B532A67908DD}" type="datetimeFigureOut">
              <a:rPr lang="en-GB" smtClean="0"/>
              <a:t>14/02/2025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8212C-14BD-499E-8147-6316193AC21C}" type="slidenum">
              <a:rPr lang="en-GB" smtClean="0"/>
              <a:t>‹N›</a:t>
            </a:fld>
            <a:endParaRPr lang="en-GB"/>
          </a:p>
        </p:txBody>
      </p:sp>
    </p:spTree>
    <p:extLst>
      <p:ext uri="{BB962C8B-B14F-4D97-AF65-F5344CB8AC3E}">
        <p14:creationId xmlns:p14="http://schemas.microsoft.com/office/powerpoint/2010/main" val="1158130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ACC3FC1B-6E8D-4037-A3CF-B532A67908DD}" type="datetimeFigureOut">
              <a:rPr lang="en-GB" smtClean="0"/>
              <a:t>14/02/2025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98212C-14BD-499E-8147-6316193AC21C}" type="slidenum">
              <a:rPr lang="en-GB" smtClean="0"/>
              <a:t>‹N›</a:t>
            </a:fld>
            <a:endParaRPr lang="en-GB"/>
          </a:p>
        </p:txBody>
      </p:sp>
    </p:spTree>
    <p:extLst>
      <p:ext uri="{BB962C8B-B14F-4D97-AF65-F5344CB8AC3E}">
        <p14:creationId xmlns:p14="http://schemas.microsoft.com/office/powerpoint/2010/main" val="124623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ACC3FC1B-6E8D-4037-A3CF-B532A67908DD}" type="datetimeFigureOut">
              <a:rPr lang="en-GB" smtClean="0"/>
              <a:t>14/02/2025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798212C-14BD-499E-8147-6316193AC21C}" type="slidenum">
              <a:rPr lang="en-GB" smtClean="0"/>
              <a:t>‹N›</a:t>
            </a:fld>
            <a:endParaRPr lang="en-GB"/>
          </a:p>
        </p:txBody>
      </p:sp>
    </p:spTree>
    <p:extLst>
      <p:ext uri="{BB962C8B-B14F-4D97-AF65-F5344CB8AC3E}">
        <p14:creationId xmlns:p14="http://schemas.microsoft.com/office/powerpoint/2010/main" val="124749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ACC3FC1B-6E8D-4037-A3CF-B532A67908DD}" type="datetimeFigureOut">
              <a:rPr lang="en-GB" smtClean="0"/>
              <a:t>14/02/2025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798212C-14BD-499E-8147-6316193AC21C}" type="slidenum">
              <a:rPr lang="en-GB" smtClean="0"/>
              <a:t>‹N›</a:t>
            </a:fld>
            <a:endParaRPr lang="en-GB"/>
          </a:p>
        </p:txBody>
      </p:sp>
    </p:spTree>
    <p:extLst>
      <p:ext uri="{BB962C8B-B14F-4D97-AF65-F5344CB8AC3E}">
        <p14:creationId xmlns:p14="http://schemas.microsoft.com/office/powerpoint/2010/main" val="1488743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C3FC1B-6E8D-4037-A3CF-B532A67908DD}" type="datetimeFigureOut">
              <a:rPr lang="en-GB" smtClean="0"/>
              <a:t>14/02/2025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798212C-14BD-499E-8147-6316193AC21C}" type="slidenum">
              <a:rPr lang="en-GB" smtClean="0"/>
              <a:t>‹N›</a:t>
            </a:fld>
            <a:endParaRPr lang="en-GB"/>
          </a:p>
        </p:txBody>
      </p:sp>
    </p:spTree>
    <p:extLst>
      <p:ext uri="{BB962C8B-B14F-4D97-AF65-F5344CB8AC3E}">
        <p14:creationId xmlns:p14="http://schemas.microsoft.com/office/powerpoint/2010/main" val="177723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ACC3FC1B-6E8D-4037-A3CF-B532A67908DD}" type="datetimeFigureOut">
              <a:rPr lang="en-GB" smtClean="0"/>
              <a:t>14/02/2025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98212C-14BD-499E-8147-6316193AC21C}" type="slidenum">
              <a:rPr lang="en-GB" smtClean="0"/>
              <a:t>‹N›</a:t>
            </a:fld>
            <a:endParaRPr lang="en-GB"/>
          </a:p>
        </p:txBody>
      </p:sp>
    </p:spTree>
    <p:extLst>
      <p:ext uri="{BB962C8B-B14F-4D97-AF65-F5344CB8AC3E}">
        <p14:creationId xmlns:p14="http://schemas.microsoft.com/office/powerpoint/2010/main" val="1277467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ACC3FC1B-6E8D-4037-A3CF-B532A67908DD}" type="datetimeFigureOut">
              <a:rPr lang="en-GB" smtClean="0"/>
              <a:t>14/02/2025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98212C-14BD-499E-8147-6316193AC21C}" type="slidenum">
              <a:rPr lang="en-GB" smtClean="0"/>
              <a:t>‹N›</a:t>
            </a:fld>
            <a:endParaRPr lang="en-GB"/>
          </a:p>
        </p:txBody>
      </p:sp>
    </p:spTree>
    <p:extLst>
      <p:ext uri="{BB962C8B-B14F-4D97-AF65-F5344CB8AC3E}">
        <p14:creationId xmlns:p14="http://schemas.microsoft.com/office/powerpoint/2010/main" val="2224208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C3FC1B-6E8D-4037-A3CF-B532A67908DD}" type="datetimeFigureOut">
              <a:rPr lang="en-GB" smtClean="0"/>
              <a:t>14/02/2025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98212C-14BD-499E-8147-6316193AC21C}" type="slidenum">
              <a:rPr lang="en-GB" smtClean="0"/>
              <a:t>‹N›</a:t>
            </a:fld>
            <a:endParaRPr lang="en-GB"/>
          </a:p>
        </p:txBody>
      </p:sp>
    </p:spTree>
    <p:extLst>
      <p:ext uri="{BB962C8B-B14F-4D97-AF65-F5344CB8AC3E}">
        <p14:creationId xmlns:p14="http://schemas.microsoft.com/office/powerpoint/2010/main" val="11268897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8.png"/><Relationship Id="rId4" Type="http://schemas.openxmlformats.org/officeDocument/2006/relationships/image" Target="../media/image37.jpg"/></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Layout" Target="../diagrams/layout2.xml"/><Relationship Id="rId7" Type="http://schemas.openxmlformats.org/officeDocument/2006/relationships/image" Target="../media/image14.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584E418-860B-3B0B-16FE-F5EFBC8FF93E}"/>
              </a:ext>
            </a:extLst>
          </p:cNvPr>
          <p:cNvSpPr>
            <a:spLocks noGrp="1"/>
          </p:cNvSpPr>
          <p:nvPr>
            <p:ph type="ctrTitle"/>
          </p:nvPr>
        </p:nvSpPr>
        <p:spPr>
          <a:xfrm>
            <a:off x="1363980" y="2151505"/>
            <a:ext cx="9144000" cy="2387600"/>
          </a:xfrm>
        </p:spPr>
        <p:txBody>
          <a:bodyPr>
            <a:normAutofit/>
          </a:bodyPr>
          <a:lstStyle/>
          <a:p>
            <a:r>
              <a:rPr lang="en-GB" sz="3600" b="1" dirty="0">
                <a:solidFill>
                  <a:srgbClr val="005EBC"/>
                </a:solidFill>
                <a:ea typeface="Calibri"/>
                <a:cs typeface="Calibri"/>
              </a:rPr>
              <a:t>Navigating the hybrid landscape: constructing meaning through an integrated model of Intralingual Translation</a:t>
            </a:r>
            <a:endParaRPr lang="en-GB" sz="3600" b="1" dirty="0"/>
          </a:p>
        </p:txBody>
      </p:sp>
      <p:sp>
        <p:nvSpPr>
          <p:cNvPr id="3" name="Sottotitolo 2">
            <a:extLst>
              <a:ext uri="{FF2B5EF4-FFF2-40B4-BE49-F238E27FC236}">
                <a16:creationId xmlns:a16="http://schemas.microsoft.com/office/drawing/2014/main" id="{2E9A01A0-02F0-54B1-666D-F7B6BFE40D8F}"/>
              </a:ext>
            </a:extLst>
          </p:cNvPr>
          <p:cNvSpPr>
            <a:spLocks noGrp="1"/>
          </p:cNvSpPr>
          <p:nvPr>
            <p:ph type="subTitle" idx="1"/>
          </p:nvPr>
        </p:nvSpPr>
        <p:spPr>
          <a:xfrm>
            <a:off x="1363980" y="4990341"/>
            <a:ext cx="9144000" cy="1655762"/>
          </a:xfrm>
        </p:spPr>
        <p:txBody>
          <a:bodyPr>
            <a:noAutofit/>
          </a:bodyPr>
          <a:lstStyle/>
          <a:p>
            <a:endParaRPr lang="it-IT" sz="2800" dirty="0"/>
          </a:p>
          <a:p>
            <a:r>
              <a:rPr lang="en-GB" sz="2800" dirty="0"/>
              <a:t>Michela </a:t>
            </a:r>
            <a:r>
              <a:rPr lang="en-GB" sz="2800" dirty="0" err="1"/>
              <a:t>Canepari</a:t>
            </a:r>
            <a:endParaRPr lang="en-GB" sz="2800" dirty="0"/>
          </a:p>
          <a:p>
            <a:r>
              <a:rPr lang="en-GB" sz="2800" dirty="0"/>
              <a:t>michela.canepari@unipr.it</a:t>
            </a:r>
          </a:p>
          <a:p>
            <a:endParaRPr lang="en-GB" sz="2800" dirty="0"/>
          </a:p>
        </p:txBody>
      </p:sp>
      <p:pic>
        <p:nvPicPr>
          <p:cNvPr id="4" name="Picture 2">
            <a:extLst>
              <a:ext uri="{FF2B5EF4-FFF2-40B4-BE49-F238E27FC236}">
                <a16:creationId xmlns:a16="http://schemas.microsoft.com/office/drawing/2014/main" id="{7176858A-82FF-A5D8-D5CE-B0BCBA9B2D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816" y="211897"/>
            <a:ext cx="3803256" cy="949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4">
            <a:extLst>
              <a:ext uri="{FF2B5EF4-FFF2-40B4-BE49-F238E27FC236}">
                <a16:creationId xmlns:a16="http://schemas.microsoft.com/office/drawing/2014/main" id="{A03FD631-6B6A-9399-15DB-27998AE11C77}"/>
              </a:ext>
            </a:extLst>
          </p:cNvPr>
          <p:cNvPicPr>
            <a:picLocks noChangeAspect="1"/>
          </p:cNvPicPr>
          <p:nvPr/>
        </p:nvPicPr>
        <p:blipFill>
          <a:blip r:embed="rId3"/>
          <a:srcRect l="82289" t="44746" r="11204" b="42410"/>
          <a:stretch/>
        </p:blipFill>
        <p:spPr>
          <a:xfrm>
            <a:off x="10507980" y="116109"/>
            <a:ext cx="1684020" cy="1869468"/>
          </a:xfrm>
          <a:prstGeom prst="rect">
            <a:avLst/>
          </a:prstGeom>
        </p:spPr>
      </p:pic>
      <p:sp>
        <p:nvSpPr>
          <p:cNvPr id="6" name="CasellaDiTesto 5">
            <a:extLst>
              <a:ext uri="{FF2B5EF4-FFF2-40B4-BE49-F238E27FC236}">
                <a16:creationId xmlns:a16="http://schemas.microsoft.com/office/drawing/2014/main" id="{5F712AEE-C1A6-2012-9D07-A2C60C165DEF}"/>
              </a:ext>
            </a:extLst>
          </p:cNvPr>
          <p:cNvSpPr txBox="1"/>
          <p:nvPr/>
        </p:nvSpPr>
        <p:spPr>
          <a:xfrm>
            <a:off x="3131820" y="1161661"/>
            <a:ext cx="6720840" cy="1077218"/>
          </a:xfrm>
          <a:prstGeom prst="rect">
            <a:avLst/>
          </a:prstGeom>
          <a:noFill/>
        </p:spPr>
        <p:txBody>
          <a:bodyPr wrap="square" rtlCol="0">
            <a:spAutoFit/>
          </a:bodyPr>
          <a:lstStyle/>
          <a:p>
            <a:r>
              <a:rPr lang="en-GB" sz="3200" b="1" dirty="0">
                <a:solidFill>
                  <a:srgbClr val="0070C0"/>
                </a:solidFill>
              </a:rPr>
              <a:t>AIA PhD Seminar – 6 February 2025</a:t>
            </a:r>
          </a:p>
          <a:p>
            <a:endParaRPr lang="en-GB" sz="3200" b="1" dirty="0">
              <a:solidFill>
                <a:srgbClr val="0070C0"/>
              </a:solidFill>
            </a:endParaRPr>
          </a:p>
        </p:txBody>
      </p:sp>
    </p:spTree>
    <p:extLst>
      <p:ext uri="{BB962C8B-B14F-4D97-AF65-F5344CB8AC3E}">
        <p14:creationId xmlns:p14="http://schemas.microsoft.com/office/powerpoint/2010/main" val="2432986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84000">
              <a:srgbClr val="FFD041"/>
            </a:gs>
            <a:gs pos="79000">
              <a:srgbClr val="FFC000"/>
            </a:gs>
            <a:gs pos="72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8AA9B101-EAEA-065B-32F9-C9B3137C5581}"/>
              </a:ext>
            </a:extLst>
          </p:cNvPr>
          <p:cNvSpPr txBox="1"/>
          <p:nvPr/>
        </p:nvSpPr>
        <p:spPr>
          <a:xfrm>
            <a:off x="1012643" y="3764655"/>
            <a:ext cx="4608767" cy="2374078"/>
          </a:xfrm>
          <a:prstGeom prst="rect">
            <a:avLst/>
          </a:prstGeom>
        </p:spPr>
        <p:txBody>
          <a:bodyPr vert="horz" lIns="91440" tIns="45720" rIns="91440" bIns="45720" rtlCol="0" anchor="t">
            <a:normAutofit/>
          </a:bodyPr>
          <a:lstStyle/>
          <a:p>
            <a:pPr>
              <a:lnSpc>
                <a:spcPct val="90000"/>
              </a:lnSpc>
              <a:spcBef>
                <a:spcPts val="1000"/>
              </a:spcBef>
              <a:spcAft>
                <a:spcPts val="600"/>
              </a:spcAft>
            </a:pPr>
            <a:endParaRPr lang="en-US" sz="2400" kern="1200" dirty="0">
              <a:solidFill>
                <a:schemeClr val="bg1"/>
              </a:solidFill>
              <a:latin typeface="+mn-lt"/>
              <a:ea typeface="+mn-ea"/>
              <a:cs typeface="+mn-cs"/>
            </a:endParaRPr>
          </a:p>
        </p:txBody>
      </p:sp>
      <p:sp>
        <p:nvSpPr>
          <p:cNvPr id="2" name="Rettangolo 1">
            <a:extLst>
              <a:ext uri="{FF2B5EF4-FFF2-40B4-BE49-F238E27FC236}">
                <a16:creationId xmlns:a16="http://schemas.microsoft.com/office/drawing/2014/main" id="{25049398-4F8E-1E2D-97BC-48BF50C3A096}"/>
              </a:ext>
            </a:extLst>
          </p:cNvPr>
          <p:cNvSpPr/>
          <p:nvPr/>
        </p:nvSpPr>
        <p:spPr>
          <a:xfrm>
            <a:off x="8878" y="0"/>
            <a:ext cx="12192000" cy="6857993"/>
          </a:xfrm>
          <a:prstGeom prst="rect">
            <a:avLst/>
          </a:prstGeom>
          <a:gradFill>
            <a:gsLst>
              <a:gs pos="86000">
                <a:schemeClr val="bg1"/>
              </a:gs>
              <a:gs pos="91000">
                <a:srgbClr val="FFC000"/>
              </a:gs>
              <a:gs pos="8000">
                <a:schemeClr val="accent1">
                  <a:lumMod val="0"/>
                  <a:lumOff val="100000"/>
                </a:schemeClr>
              </a:gs>
              <a:gs pos="77000">
                <a:schemeClr val="bg1"/>
              </a:gs>
            </a:gsLst>
            <a:path path="circle">
              <a:fillToRect l="50000" t="-80000" r="50000" b="180000"/>
            </a:path>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asellaDiTesto 2">
            <a:extLst>
              <a:ext uri="{FF2B5EF4-FFF2-40B4-BE49-F238E27FC236}">
                <a16:creationId xmlns:a16="http://schemas.microsoft.com/office/drawing/2014/main" id="{B365122A-1BF2-B630-42CB-35A49030C23E}"/>
              </a:ext>
            </a:extLst>
          </p:cNvPr>
          <p:cNvSpPr txBox="1"/>
          <p:nvPr/>
        </p:nvSpPr>
        <p:spPr>
          <a:xfrm>
            <a:off x="655997" y="764928"/>
            <a:ext cx="5047693" cy="3626217"/>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6200" b="1" kern="1200" dirty="0">
                <a:solidFill>
                  <a:srgbClr val="00B050"/>
                </a:solidFill>
                <a:latin typeface="Aptos" panose="020B0004020202020204" pitchFamily="34" charset="0"/>
                <a:ea typeface="+mj-ea"/>
                <a:cs typeface="+mj-cs"/>
              </a:rPr>
              <a:t>Intersemiotic translation</a:t>
            </a:r>
          </a:p>
        </p:txBody>
      </p:sp>
      <p:pic>
        <p:nvPicPr>
          <p:cNvPr id="8" name="Segnaposto contenuto 4" descr="Immagine che contiene testo, Viso umano, schermata, persona&#10;&#10;Descrizione generata automaticamente">
            <a:extLst>
              <a:ext uri="{FF2B5EF4-FFF2-40B4-BE49-F238E27FC236}">
                <a16:creationId xmlns:a16="http://schemas.microsoft.com/office/drawing/2014/main" id="{67D61EF5-5832-10D7-2845-619708EA24C2}"/>
              </a:ext>
            </a:extLst>
          </p:cNvPr>
          <p:cNvPicPr>
            <a:picLocks noGrp="1" noChangeAspect="1"/>
          </p:cNvPicPr>
          <p:nvPr>
            <p:ph idx="1"/>
          </p:nvPr>
        </p:nvPicPr>
        <p:blipFill>
          <a:blip r:embed="rId2">
            <a:alphaModFix/>
          </a:blip>
          <a:srcRect l="36948" t="13469" r="33500" b="10617"/>
          <a:stretch/>
        </p:blipFill>
        <p:spPr>
          <a:xfrm>
            <a:off x="6488015" y="133962"/>
            <a:ext cx="4354166" cy="6291622"/>
          </a:xfrm>
          <a:prstGeom prst="rect">
            <a:avLst/>
          </a:prstGeom>
        </p:spPr>
      </p:pic>
      <p:sp>
        <p:nvSpPr>
          <p:cNvPr id="10" name="CasellaDiTesto 9">
            <a:extLst>
              <a:ext uri="{FF2B5EF4-FFF2-40B4-BE49-F238E27FC236}">
                <a16:creationId xmlns:a16="http://schemas.microsoft.com/office/drawing/2014/main" id="{0357FD42-8482-28CB-AE05-553A07C92E53}"/>
              </a:ext>
            </a:extLst>
          </p:cNvPr>
          <p:cNvSpPr txBox="1"/>
          <p:nvPr/>
        </p:nvSpPr>
        <p:spPr>
          <a:xfrm>
            <a:off x="5703691" y="6496856"/>
            <a:ext cx="4076458" cy="990197"/>
          </a:xfrm>
          <a:prstGeom prst="rect">
            <a:avLst/>
          </a:prstGeom>
        </p:spPr>
        <p:txBody>
          <a:bodyPr vert="horz" lIns="91440" tIns="45720" rIns="91440" bIns="45720" rtlCol="0">
            <a:normAutofit/>
          </a:bodyPr>
          <a:lstStyle/>
          <a:p>
            <a:pPr algn="r">
              <a:lnSpc>
                <a:spcPct val="90000"/>
              </a:lnSpc>
              <a:spcBef>
                <a:spcPts val="1000"/>
              </a:spcBef>
              <a:spcAft>
                <a:spcPts val="600"/>
              </a:spcAft>
            </a:pPr>
            <a:r>
              <a:rPr lang="en-US" sz="2000" b="1" kern="1200" dirty="0">
                <a:solidFill>
                  <a:schemeClr val="accent6">
                    <a:lumMod val="50000"/>
                  </a:schemeClr>
                </a:solidFill>
                <a:latin typeface="+mn-lt"/>
                <a:ea typeface="+mn-ea"/>
                <a:cs typeface="+mn-cs"/>
              </a:rPr>
              <a:t>2006, Saddleback</a:t>
            </a:r>
          </a:p>
        </p:txBody>
      </p:sp>
    </p:spTree>
    <p:extLst>
      <p:ext uri="{BB962C8B-B14F-4D97-AF65-F5344CB8AC3E}">
        <p14:creationId xmlns:p14="http://schemas.microsoft.com/office/powerpoint/2010/main" val="3805828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83000">
              <a:schemeClr val="bg1"/>
            </a:gs>
            <a:gs pos="55000">
              <a:schemeClr val="bg1"/>
            </a:gs>
            <a:gs pos="73000">
              <a:schemeClr val="accent1">
                <a:lumMod val="0"/>
                <a:lumOff val="100000"/>
              </a:schemeClr>
            </a:gs>
            <a:gs pos="100000">
              <a:schemeClr val="accent4"/>
            </a:gs>
          </a:gsLst>
          <a:path path="circle">
            <a:fillToRect l="50000" t="-80000" r="50000" b="180000"/>
          </a:path>
        </a:gra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34326233-96EC-9A63-121D-AFB2DCCBA875}"/>
              </a:ext>
            </a:extLst>
          </p:cNvPr>
          <p:cNvSpPr txBox="1"/>
          <p:nvPr/>
        </p:nvSpPr>
        <p:spPr>
          <a:xfrm>
            <a:off x="1332533" y="902970"/>
            <a:ext cx="4903470" cy="4594860"/>
          </a:xfrm>
          <a:prstGeom prst="ellipse">
            <a:avLst/>
          </a:prstGeom>
          <a:solidFill>
            <a:srgbClr val="FFC000"/>
          </a:solidFill>
          <a:ln w="174625" cmpd="thinThick">
            <a:solidFill>
              <a:srgbClr val="262626"/>
            </a:solidFill>
          </a:ln>
        </p:spPr>
        <p:txBody>
          <a:bodyPr vert="horz" lIns="91440" tIns="45720" rIns="91440" bIns="45720" rtlCol="0" anchor="ctr">
            <a:normAutofit/>
          </a:bodyPr>
          <a:lstStyle/>
          <a:p>
            <a:pPr algn="ctr">
              <a:lnSpc>
                <a:spcPct val="90000"/>
              </a:lnSpc>
              <a:spcBef>
                <a:spcPct val="0"/>
              </a:spcBef>
              <a:spcAft>
                <a:spcPts val="600"/>
              </a:spcAft>
            </a:pPr>
            <a:r>
              <a:rPr lang="en-US" sz="4400" b="1" kern="1200" dirty="0">
                <a:solidFill>
                  <a:srgbClr val="00B050"/>
                </a:solidFill>
                <a:latin typeface="Aptos" panose="020B0004020202020204" pitchFamily="34" charset="0"/>
                <a:ea typeface="+mj-ea"/>
                <a:cs typeface="+mj-cs"/>
              </a:rPr>
              <a:t>Accessibility</a:t>
            </a:r>
          </a:p>
          <a:p>
            <a:pPr algn="ctr">
              <a:lnSpc>
                <a:spcPct val="90000"/>
              </a:lnSpc>
              <a:spcBef>
                <a:spcPct val="0"/>
              </a:spcBef>
              <a:spcAft>
                <a:spcPts val="600"/>
              </a:spcAft>
            </a:pPr>
            <a:endParaRPr lang="en-US" sz="2000" kern="1200" dirty="0">
              <a:solidFill>
                <a:srgbClr val="FFFFFF"/>
              </a:solidFill>
              <a:latin typeface="+mj-lt"/>
              <a:ea typeface="+mj-ea"/>
              <a:cs typeface="+mj-cs"/>
            </a:endParaRPr>
          </a:p>
        </p:txBody>
      </p:sp>
      <p:pic>
        <p:nvPicPr>
          <p:cNvPr id="8" name="Segnaposto contenuto 7">
            <a:extLst>
              <a:ext uri="{FF2B5EF4-FFF2-40B4-BE49-F238E27FC236}">
                <a16:creationId xmlns:a16="http://schemas.microsoft.com/office/drawing/2014/main" id="{DE49B388-853F-2F5F-E0B5-3AEA35F521AB}"/>
              </a:ext>
            </a:extLst>
          </p:cNvPr>
          <p:cNvPicPr>
            <a:picLocks noGrp="1" noChangeAspect="1"/>
          </p:cNvPicPr>
          <p:nvPr>
            <p:ph idx="1"/>
          </p:nvPr>
        </p:nvPicPr>
        <p:blipFill>
          <a:blip r:embed="rId2"/>
          <a:srcRect l="54188" t="18333" r="20218" b="14001"/>
          <a:stretch/>
        </p:blipFill>
        <p:spPr>
          <a:xfrm>
            <a:off x="7612380" y="0"/>
            <a:ext cx="4749126" cy="7062672"/>
          </a:xfrm>
          <a:prstGeom prst="rect">
            <a:avLst/>
          </a:prstGeom>
        </p:spPr>
      </p:pic>
    </p:spTree>
    <p:extLst>
      <p:ext uri="{BB962C8B-B14F-4D97-AF65-F5344CB8AC3E}">
        <p14:creationId xmlns:p14="http://schemas.microsoft.com/office/powerpoint/2010/main" val="2901124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96000">
              <a:srgbClr val="FFD041"/>
            </a:gs>
            <a:gs pos="67000">
              <a:schemeClr val="bg1"/>
            </a:gs>
            <a:gs pos="98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D74E3D8E-C57E-DBA1-A083-3301B1AE7810}"/>
              </a:ext>
            </a:extLst>
          </p:cNvPr>
          <p:cNvPicPr>
            <a:picLocks noChangeAspect="1"/>
          </p:cNvPicPr>
          <p:nvPr/>
        </p:nvPicPr>
        <p:blipFill>
          <a:blip r:embed="rId3"/>
          <a:srcRect l="25019" t="18431" r="50928" b="14929"/>
          <a:stretch/>
        </p:blipFill>
        <p:spPr>
          <a:xfrm>
            <a:off x="7496077" y="0"/>
            <a:ext cx="4676871" cy="685800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4" name="CasellaDiTesto 3">
            <a:extLst>
              <a:ext uri="{FF2B5EF4-FFF2-40B4-BE49-F238E27FC236}">
                <a16:creationId xmlns:a16="http://schemas.microsoft.com/office/drawing/2014/main" id="{FBF42ABA-7F13-94FE-76F9-E1B71CCDDF86}"/>
              </a:ext>
            </a:extLst>
          </p:cNvPr>
          <p:cNvSpPr txBox="1"/>
          <p:nvPr/>
        </p:nvSpPr>
        <p:spPr>
          <a:xfrm>
            <a:off x="858153" y="-270053"/>
            <a:ext cx="6054089"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dirty="0">
                <a:solidFill>
                  <a:schemeClr val="accent6"/>
                </a:solidFill>
                <a:latin typeface="Aptos" panose="020B0004020202020204" pitchFamily="34" charset="0"/>
                <a:ea typeface="+mj-ea"/>
                <a:cs typeface="+mj-cs"/>
              </a:rPr>
              <a:t>Intralingual translation</a:t>
            </a:r>
          </a:p>
        </p:txBody>
      </p:sp>
      <p:sp>
        <p:nvSpPr>
          <p:cNvPr id="3" name="Segnaposto contenuto 2">
            <a:extLst>
              <a:ext uri="{FF2B5EF4-FFF2-40B4-BE49-F238E27FC236}">
                <a16:creationId xmlns:a16="http://schemas.microsoft.com/office/drawing/2014/main" id="{798D2B81-FD3A-834C-5442-B3BDCB99650C}"/>
              </a:ext>
            </a:extLst>
          </p:cNvPr>
          <p:cNvSpPr>
            <a:spLocks noGrp="1"/>
          </p:cNvSpPr>
          <p:nvPr>
            <p:ph idx="1"/>
          </p:nvPr>
        </p:nvSpPr>
        <p:spPr>
          <a:xfrm>
            <a:off x="19051" y="1055510"/>
            <a:ext cx="7457974" cy="4192520"/>
          </a:xfrm>
        </p:spPr>
        <p:txBody>
          <a:bodyPr vert="horz" lIns="91440" tIns="45720" rIns="91440" bIns="45720" rtlCol="0">
            <a:noAutofit/>
          </a:bodyPr>
          <a:lstStyle/>
          <a:p>
            <a:pPr marL="0" indent="0">
              <a:buNone/>
            </a:pPr>
            <a:r>
              <a:rPr lang="en-US" sz="2300" dirty="0"/>
              <a:t>‘In the intermittent darknesses, I saw the moon spinning swiftly through her quarters from new to full and had a faint glimpse of the circling stars. Presently, as I went on, still gaining velocity, the palpitation of night and day merged into one continuous greyness; the sky took on a wonderful deepness of blue, a splendid luminous color like that of early twilight; the jerking sun became a streak of fire, a brilliant arch, in space; the moon a fainter fluctuating band; and I could see nothing of the stars, save now and then a brighter circle flickering in the blue. ‘The landscape was misty and vague. I was still on the hill-side upon which this house now stands, and the shoulder rose above me grey and dim. I saw trees growing and changing like puffs of </a:t>
            </a:r>
            <a:r>
              <a:rPr lang="en-US" sz="2300" dirty="0" err="1"/>
              <a:t>vapour</a:t>
            </a:r>
            <a:r>
              <a:rPr lang="en-US" sz="2300" dirty="0"/>
              <a:t>, now brown, now green; they grew, spread, shivered, and passed away. I saw huge buildings rise up faint and fair, and pass like dreams. The whole surface of the earth seemed changed—melting and flowing under my eyes’ (Wells, 1995: 24-25). </a:t>
            </a:r>
          </a:p>
        </p:txBody>
      </p:sp>
    </p:spTree>
    <p:extLst>
      <p:ext uri="{BB962C8B-B14F-4D97-AF65-F5344CB8AC3E}">
        <p14:creationId xmlns:p14="http://schemas.microsoft.com/office/powerpoint/2010/main" val="2414623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83000">
              <a:schemeClr val="bg1"/>
            </a:gs>
            <a:gs pos="99000">
              <a:srgbClr val="FFC000"/>
            </a:gs>
            <a:gs pos="67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F16D368C-890F-C84D-77F7-DFF8A029D8B1}"/>
              </a:ext>
            </a:extLst>
          </p:cNvPr>
          <p:cNvPicPr>
            <a:picLocks noChangeAspect="1"/>
          </p:cNvPicPr>
          <p:nvPr/>
        </p:nvPicPr>
        <p:blipFill>
          <a:blip r:embed="rId2"/>
          <a:srcRect l="53531" t="53333" r="34629" b="14667"/>
          <a:stretch/>
        </p:blipFill>
        <p:spPr>
          <a:xfrm>
            <a:off x="7292340" y="170703"/>
            <a:ext cx="4136935" cy="6289262"/>
          </a:xfrm>
          <a:prstGeom prst="rect">
            <a:avLst/>
          </a:prstGeom>
        </p:spPr>
      </p:pic>
      <p:sp>
        <p:nvSpPr>
          <p:cNvPr id="3" name="Segnaposto contenuto 2">
            <a:extLst>
              <a:ext uri="{FF2B5EF4-FFF2-40B4-BE49-F238E27FC236}">
                <a16:creationId xmlns:a16="http://schemas.microsoft.com/office/drawing/2014/main" id="{509D38C3-3C23-2A00-8C2F-5B7AF55244DA}"/>
              </a:ext>
            </a:extLst>
          </p:cNvPr>
          <p:cNvSpPr>
            <a:spLocks noGrp="1"/>
          </p:cNvSpPr>
          <p:nvPr>
            <p:ph idx="1"/>
          </p:nvPr>
        </p:nvSpPr>
        <p:spPr>
          <a:xfrm>
            <a:off x="1237653" y="1085850"/>
            <a:ext cx="5448897" cy="5236209"/>
          </a:xfrm>
        </p:spPr>
        <p:txBody>
          <a:bodyPr anchor="t">
            <a:normAutofit/>
          </a:bodyPr>
          <a:lstStyle/>
          <a:p>
            <a:pPr marL="0" indent="0">
              <a:buNone/>
            </a:pPr>
            <a:r>
              <a:rPr lang="en-GB" dirty="0">
                <a:solidFill>
                  <a:schemeClr val="tx1">
                    <a:alpha val="80000"/>
                  </a:schemeClr>
                </a:solidFill>
              </a:rPr>
              <a:t>‘Now, instead of reversing the levers, I had pulled them over so as to go forward with them, and when I came to look at these indicators I found that the thousands hand was sweeping round as fast as the seconds hand of a watch—into futurity.’ (Wells, 1995: 105)</a:t>
            </a:r>
          </a:p>
        </p:txBody>
      </p:sp>
    </p:spTree>
    <p:extLst>
      <p:ext uri="{BB962C8B-B14F-4D97-AF65-F5344CB8AC3E}">
        <p14:creationId xmlns:p14="http://schemas.microsoft.com/office/powerpoint/2010/main" val="3991081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4CB474D-BA42-FC36-0853-2EE5A6960245}"/>
              </a:ext>
            </a:extLst>
          </p:cNvPr>
          <p:cNvSpPr>
            <a:spLocks noGrp="1"/>
          </p:cNvSpPr>
          <p:nvPr>
            <p:ph idx="1"/>
          </p:nvPr>
        </p:nvSpPr>
        <p:spPr>
          <a:xfrm>
            <a:off x="0" y="0"/>
            <a:ext cx="7303770" cy="7006590"/>
          </a:xfrm>
          <a:solidFill>
            <a:schemeClr val="bg1"/>
          </a:solidFill>
        </p:spPr>
        <p:txBody>
          <a:bodyPr>
            <a:noAutofit/>
          </a:bodyPr>
          <a:lstStyle/>
          <a:p>
            <a:pPr marL="0" indent="0">
              <a:buNone/>
            </a:pPr>
            <a:r>
              <a:rPr lang="en-GB" sz="1300" dirty="0"/>
              <a:t>‘As I drove on, a peculiar change crept over the appearance of things. The palpitating greyness grew darker; then—though I was still travelling with prodigious velocity—the blinking succession of day and night, which was usually indicative of a slower pace, returned, and grew more and more marked. This puzzled me very much at first. The alternations of night and day grew slower and slower, and so did the passage of the sun across the sky, until they seemed to stretch through centuries. At last a steady twilight brooded over the earth, a twilight only broken now and then when a comet glared across the darkling sky. The band of light that had indicated the sun had long since disappeared; for the sun had ceased to set—it simply rose and fell in the west, and grew ever broader and more red. All trace of the moon had vanished. The circling of the stars, growing slower and slower, had given place to creeping points of light. At last, some time before I stopped, the sun, red and very large, halted motionless upon the horizon, a vast dome glowing with a dull heat, and now and then suffering a momentary extinction. At one time it had for a little while glowed more brilliantly again, but it speedily reverted to its sullen red heat. I perceived by this slowing down of its rising and setting that the work of the tidal drag was done. The earth had come to rest with one face to the sun, even as in our own time the moon faces the earth. Very cautiously, for I remembered my former headlong fall, I began to reverse my motion. Slower and slower went the circling hands until the thousands one seemed motionless and the daily one was no longer a mere mist upon its scale. Still slower, until the dim outlines of a desolate beach grew visible. ‘I stopped very gently and sat upon the Time Machine, looking round. The sky was no longer blue. North-eastward it was inky black, and out of the blackness shone brightly and steadily the pale white stars. Overhead it was a deep Indian red and starless, and south-eastward it grew brighter to a glowing scarlet where, cut by the horizon, lay the huge hull of the sun, red and motionless. The rocks about me were of a harsh reddish colour, and all the trace of life that I could see at first was the intensely green vegetation that covered every projecting point on their south-eastern face. It was the same rich green that one sees on forest moss or on the lichen in caves: plants which like these grow in a perpetual twilight. ‘The machine was standing on a sloping beach. The sea stretched away to the south-west, to rise into a sharp bright horizon against the wan sky. There were no breakers and no waves, for not a breath of wind was stirring. Only a slight oily swell rose and fell like a gentle breathing, and showed that the eternal sea was still moving and living. And along the margin where the water sometimes broke was a thick incrustation of salt—pink under the lurid sky. There was a sense of oppression in my head, and I noticed that I was breathing very fast. The sensation reminded me of my only experience of mountaineering, and from that I judged the air to be more rarefied than it is now. ‘Far away up the desolate slope I heard a harsh scream, and saw a thing like a huge white butterfly go slanting and flittering up into the sky and, circling, disappear over some low hillocks beyond. The sound of its voice was so dismal that I shivered and seated myself more firmly upon the machine. Looking round me again, I saw that, quite near, what I had taken to be a reddish mass of rock was moving slowly towards me. Then I saw the thing was really a monstrous crab-like creature. (Wells: 1995: 105-107)</a:t>
            </a:r>
          </a:p>
        </p:txBody>
      </p:sp>
      <p:pic>
        <p:nvPicPr>
          <p:cNvPr id="5" name="Immagine 4">
            <a:extLst>
              <a:ext uri="{FF2B5EF4-FFF2-40B4-BE49-F238E27FC236}">
                <a16:creationId xmlns:a16="http://schemas.microsoft.com/office/drawing/2014/main" id="{40A4F323-E99F-A2E7-3A80-F704B8215FB8}"/>
              </a:ext>
            </a:extLst>
          </p:cNvPr>
          <p:cNvPicPr>
            <a:picLocks noChangeAspect="1"/>
          </p:cNvPicPr>
          <p:nvPr/>
        </p:nvPicPr>
        <p:blipFill>
          <a:blip r:embed="rId2"/>
          <a:srcRect l="24281" t="18166" r="50000" b="14000"/>
          <a:stretch/>
        </p:blipFill>
        <p:spPr>
          <a:xfrm>
            <a:off x="7569450" y="0"/>
            <a:ext cx="4622550" cy="6858000"/>
          </a:xfrm>
          <a:prstGeom prst="rect">
            <a:avLst/>
          </a:prstGeom>
        </p:spPr>
      </p:pic>
    </p:spTree>
    <p:extLst>
      <p:ext uri="{BB962C8B-B14F-4D97-AF65-F5344CB8AC3E}">
        <p14:creationId xmlns:p14="http://schemas.microsoft.com/office/powerpoint/2010/main" val="839519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E2EC40-3E3D-4949-6123-130A798734F0}"/>
              </a:ext>
            </a:extLst>
          </p:cNvPr>
          <p:cNvSpPr>
            <a:spLocks noGrp="1"/>
          </p:cNvSpPr>
          <p:nvPr>
            <p:ph type="title"/>
          </p:nvPr>
        </p:nvSpPr>
        <p:spPr>
          <a:xfrm>
            <a:off x="320040" y="0"/>
            <a:ext cx="5360670" cy="4320540"/>
          </a:xfrm>
          <a:prstGeom prst="ellipse">
            <a:avLst/>
          </a:prstGeom>
          <a:solidFill>
            <a:srgbClr val="E06012"/>
          </a:solidFill>
          <a:ln w="174625" cmpd="thinThick">
            <a:solidFill>
              <a:srgbClr val="262626"/>
            </a:solidFill>
          </a:ln>
        </p:spPr>
        <p:txBody>
          <a:bodyPr vert="horz" lIns="91440" tIns="45720" rIns="91440" bIns="45720" rtlCol="0" anchor="ctr">
            <a:noAutofit/>
          </a:bodyPr>
          <a:lstStyle/>
          <a:p>
            <a:pPr algn="ctr"/>
            <a:r>
              <a:rPr lang="en-US" sz="5400" b="1" kern="1200" dirty="0">
                <a:solidFill>
                  <a:srgbClr val="FFFFFF"/>
                </a:solidFill>
                <a:latin typeface="Aptos" panose="020B0004020202020204" pitchFamily="34" charset="0"/>
              </a:rPr>
              <a:t>Intralingual Translation</a:t>
            </a:r>
          </a:p>
        </p:txBody>
      </p:sp>
      <p:pic>
        <p:nvPicPr>
          <p:cNvPr id="9" name="Immagine 8">
            <a:extLst>
              <a:ext uri="{FF2B5EF4-FFF2-40B4-BE49-F238E27FC236}">
                <a16:creationId xmlns:a16="http://schemas.microsoft.com/office/drawing/2014/main" id="{21581D99-70E0-4250-6091-99A255E25165}"/>
              </a:ext>
            </a:extLst>
          </p:cNvPr>
          <p:cNvPicPr>
            <a:picLocks noChangeAspect="1"/>
          </p:cNvPicPr>
          <p:nvPr/>
        </p:nvPicPr>
        <p:blipFill>
          <a:blip r:embed="rId3"/>
          <a:srcRect l="36281" t="13667" r="32500" b="11667"/>
          <a:stretch/>
        </p:blipFill>
        <p:spPr>
          <a:xfrm>
            <a:off x="6995365" y="-1"/>
            <a:ext cx="5097575" cy="6857999"/>
          </a:xfrm>
          <a:prstGeom prst="rect">
            <a:avLst/>
          </a:prstGeom>
        </p:spPr>
      </p:pic>
      <p:sp>
        <p:nvSpPr>
          <p:cNvPr id="11" name="Ovale 10">
            <a:extLst>
              <a:ext uri="{FF2B5EF4-FFF2-40B4-BE49-F238E27FC236}">
                <a16:creationId xmlns:a16="http://schemas.microsoft.com/office/drawing/2014/main" id="{70A58827-6D9E-536D-0F76-DDBE76AE4D28}"/>
              </a:ext>
            </a:extLst>
          </p:cNvPr>
          <p:cNvSpPr/>
          <p:nvPr/>
        </p:nvSpPr>
        <p:spPr>
          <a:xfrm>
            <a:off x="1828800" y="2766060"/>
            <a:ext cx="5452110" cy="4183380"/>
          </a:xfrm>
          <a:prstGeom prst="ellipse">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spcAft>
                <a:spcPts val="600"/>
              </a:spcAft>
            </a:pPr>
            <a:r>
              <a:rPr lang="en-US" sz="4800" b="1" kern="1200" dirty="0">
                <a:solidFill>
                  <a:srgbClr val="00B050"/>
                </a:solidFill>
                <a:latin typeface="Aptos" panose="020B0004020202020204" pitchFamily="34" charset="0"/>
                <a:ea typeface="+mj-ea"/>
                <a:cs typeface="+mj-cs"/>
              </a:rPr>
              <a:t>Accessibility</a:t>
            </a:r>
          </a:p>
        </p:txBody>
      </p:sp>
      <p:sp>
        <p:nvSpPr>
          <p:cNvPr id="3" name="CasellaDiTesto 2">
            <a:extLst>
              <a:ext uri="{FF2B5EF4-FFF2-40B4-BE49-F238E27FC236}">
                <a16:creationId xmlns:a16="http://schemas.microsoft.com/office/drawing/2014/main" id="{671F978B-5015-BE7A-7610-8B9BDBE6910A}"/>
              </a:ext>
            </a:extLst>
          </p:cNvPr>
          <p:cNvSpPr txBox="1"/>
          <p:nvPr/>
        </p:nvSpPr>
        <p:spPr>
          <a:xfrm>
            <a:off x="9818370" y="6488668"/>
            <a:ext cx="1417320" cy="369332"/>
          </a:xfrm>
          <a:prstGeom prst="rect">
            <a:avLst/>
          </a:prstGeom>
          <a:noFill/>
        </p:spPr>
        <p:txBody>
          <a:bodyPr wrap="square" rtlCol="0">
            <a:spAutoFit/>
          </a:bodyPr>
          <a:lstStyle/>
          <a:p>
            <a:pPr algn="ctr"/>
            <a:r>
              <a:rPr lang="it-IT" dirty="0">
                <a:solidFill>
                  <a:schemeClr val="accent4"/>
                </a:solidFill>
              </a:rPr>
              <a:t>2023</a:t>
            </a:r>
            <a:endParaRPr lang="en-GB" dirty="0">
              <a:solidFill>
                <a:schemeClr val="accent4"/>
              </a:solidFill>
            </a:endParaRPr>
          </a:p>
        </p:txBody>
      </p:sp>
    </p:spTree>
    <p:extLst>
      <p:ext uri="{BB962C8B-B14F-4D97-AF65-F5344CB8AC3E}">
        <p14:creationId xmlns:p14="http://schemas.microsoft.com/office/powerpoint/2010/main" val="18233017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Shape 15">
            <a:extLst>
              <a:ext uri="{FF2B5EF4-FFF2-40B4-BE49-F238E27FC236}">
                <a16:creationId xmlns:a16="http://schemas.microsoft.com/office/drawing/2014/main" id="{83BCB34A-2F40-4F41-8488-A134C1C15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5" y="340424"/>
            <a:ext cx="4630139"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Segnaposto contenuto 4" descr="Immagine che contiene testo, schermata, software, Icona del computer&#10;&#10;Descrizione generata automaticamente">
            <a:extLst>
              <a:ext uri="{FF2B5EF4-FFF2-40B4-BE49-F238E27FC236}">
                <a16:creationId xmlns:a16="http://schemas.microsoft.com/office/drawing/2014/main" id="{3CEB1F15-E943-ACA4-E9C6-64736217239F}"/>
              </a:ext>
            </a:extLst>
          </p:cNvPr>
          <p:cNvPicPr>
            <a:picLocks noGrp="1" noChangeAspect="1"/>
          </p:cNvPicPr>
          <p:nvPr>
            <p:ph idx="1"/>
          </p:nvPr>
        </p:nvPicPr>
        <p:blipFill>
          <a:blip r:embed="rId2"/>
          <a:srcRect l="49125" t="13333" r="17969" b="12166"/>
          <a:stretch/>
        </p:blipFill>
        <p:spPr>
          <a:xfrm>
            <a:off x="321040" y="437741"/>
            <a:ext cx="3981967" cy="5071160"/>
          </a:xfrm>
          <a:prstGeom prst="rect">
            <a:avLst/>
          </a:prstGeom>
        </p:spPr>
      </p:pic>
      <p:sp>
        <p:nvSpPr>
          <p:cNvPr id="18" name="Freeform: Shape 17">
            <a:extLst>
              <a:ext uri="{FF2B5EF4-FFF2-40B4-BE49-F238E27FC236}">
                <a16:creationId xmlns:a16="http://schemas.microsoft.com/office/drawing/2014/main" id="{F78382DC-4207-465E-B379-1E16448A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1780" y="1071563"/>
            <a:ext cx="7290218"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Immagine 3" descr="Immagine che contiene testo, schermata, software, Software multimediale&#10;&#10;Descrizione generata automaticamente">
            <a:extLst>
              <a:ext uri="{FF2B5EF4-FFF2-40B4-BE49-F238E27FC236}">
                <a16:creationId xmlns:a16="http://schemas.microsoft.com/office/drawing/2014/main" id="{4B079118-7679-8C30-DC91-A63AF27D2794}"/>
              </a:ext>
            </a:extLst>
          </p:cNvPr>
          <p:cNvPicPr>
            <a:picLocks noChangeAspect="1"/>
          </p:cNvPicPr>
          <p:nvPr/>
        </p:nvPicPr>
        <p:blipFill>
          <a:blip r:embed="rId3"/>
          <a:srcRect l="48937" t="14487" r="18063" b="11666"/>
          <a:stretch/>
        </p:blipFill>
        <p:spPr>
          <a:xfrm>
            <a:off x="6979803" y="1234441"/>
            <a:ext cx="3974744" cy="5003236"/>
          </a:xfrm>
          <a:prstGeom prst="rect">
            <a:avLst/>
          </a:prstGeom>
        </p:spPr>
      </p:pic>
    </p:spTree>
    <p:extLst>
      <p:ext uri="{BB962C8B-B14F-4D97-AF65-F5344CB8AC3E}">
        <p14:creationId xmlns:p14="http://schemas.microsoft.com/office/powerpoint/2010/main" val="956909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69540">
              <a:schemeClr val="bg1"/>
            </a:gs>
            <a:gs pos="48000">
              <a:schemeClr val="bg1"/>
            </a:gs>
            <a:gs pos="100000">
              <a:srgbClr val="FFC000"/>
            </a:gs>
            <a:gs pos="73000">
              <a:schemeClr val="bg1"/>
            </a:gs>
          </a:gsLst>
          <a:path path="circle">
            <a:fillToRect l="50000" t="-80000" r="50000" b="180000"/>
          </a:path>
        </a:grad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9059A24-9F1D-F720-799C-CD9E132EE18B}"/>
              </a:ext>
            </a:extLst>
          </p:cNvPr>
          <p:cNvSpPr>
            <a:spLocks noGrp="1"/>
          </p:cNvSpPr>
          <p:nvPr>
            <p:ph idx="1"/>
          </p:nvPr>
        </p:nvSpPr>
        <p:spPr>
          <a:xfrm>
            <a:off x="4994910" y="1013301"/>
            <a:ext cx="6023610" cy="4351338"/>
          </a:xfrm>
        </p:spPr>
        <p:txBody>
          <a:bodyPr>
            <a:normAutofit/>
          </a:bodyPr>
          <a:lstStyle/>
          <a:p>
            <a:r>
              <a:rPr lang="en-GB" dirty="0">
                <a:effectLst/>
                <a:latin typeface="Times New Roman" panose="02020603050405020304" pitchFamily="18" charset="0"/>
                <a:ea typeface="Times New Roman" panose="02020603050405020304" pitchFamily="18" charset="0"/>
              </a:rPr>
              <a:t>The notion of equivalence needs to be reformulated and interpreted as the result of a negotiation between the 'differences' and 'similarities' of the source and target texts and not based on the presence of an invariant core but on the existence of a cluster of resemblances.</a:t>
            </a:r>
            <a:endParaRPr lang="en-GB" dirty="0"/>
          </a:p>
        </p:txBody>
      </p:sp>
      <p:sp>
        <p:nvSpPr>
          <p:cNvPr id="6" name="Documento 5">
            <a:extLst>
              <a:ext uri="{FF2B5EF4-FFF2-40B4-BE49-F238E27FC236}">
                <a16:creationId xmlns:a16="http://schemas.microsoft.com/office/drawing/2014/main" id="{E8B5A64B-AFD8-AD63-CAD1-0054F0F57188}"/>
              </a:ext>
            </a:extLst>
          </p:cNvPr>
          <p:cNvSpPr/>
          <p:nvPr/>
        </p:nvSpPr>
        <p:spPr>
          <a:xfrm>
            <a:off x="0" y="0"/>
            <a:ext cx="4549140" cy="5223510"/>
          </a:xfrm>
          <a:prstGeom prst="flowChartDocument">
            <a:avLst/>
          </a:prstGeom>
          <a:solidFill>
            <a:srgbClr val="FFC000"/>
          </a:solidFill>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itolo 1">
            <a:extLst>
              <a:ext uri="{FF2B5EF4-FFF2-40B4-BE49-F238E27FC236}">
                <a16:creationId xmlns:a16="http://schemas.microsoft.com/office/drawing/2014/main" id="{98D85589-9AAB-6EA9-E516-675B82E929E3}"/>
              </a:ext>
            </a:extLst>
          </p:cNvPr>
          <p:cNvSpPr>
            <a:spLocks noGrp="1"/>
          </p:cNvSpPr>
          <p:nvPr>
            <p:ph type="title"/>
          </p:nvPr>
        </p:nvSpPr>
        <p:spPr>
          <a:xfrm>
            <a:off x="152400" y="1634490"/>
            <a:ext cx="4244340" cy="1325563"/>
          </a:xfrm>
        </p:spPr>
        <p:txBody>
          <a:bodyPr/>
          <a:lstStyle/>
          <a:p>
            <a:r>
              <a:rPr lang="it-IT" b="1" dirty="0" err="1">
                <a:ln>
                  <a:solidFill>
                    <a:srgbClr val="00B050"/>
                  </a:solidFill>
                </a:ln>
                <a:solidFill>
                  <a:srgbClr val="00B050"/>
                </a:solidFill>
                <a:latin typeface="Aptos" panose="020B0004020202020204" pitchFamily="34" charset="0"/>
              </a:rPr>
              <a:t>Tymoczo</a:t>
            </a:r>
            <a:r>
              <a:rPr lang="it-IT" b="1" dirty="0">
                <a:ln>
                  <a:solidFill>
                    <a:srgbClr val="00B050"/>
                  </a:solidFill>
                </a:ln>
                <a:solidFill>
                  <a:srgbClr val="00B050"/>
                </a:solidFill>
                <a:latin typeface="Aptos" panose="020B0004020202020204" pitchFamily="34" charset="0"/>
              </a:rPr>
              <a:t> (2007)</a:t>
            </a:r>
            <a:endParaRPr lang="en-GB" b="1" dirty="0">
              <a:ln>
                <a:solidFill>
                  <a:srgbClr val="00B050"/>
                </a:solidFill>
              </a:ln>
              <a:solidFill>
                <a:srgbClr val="00B050"/>
              </a:solidFill>
              <a:latin typeface="Aptos" panose="020B0004020202020204" pitchFamily="34" charset="0"/>
            </a:endParaRPr>
          </a:p>
        </p:txBody>
      </p:sp>
    </p:spTree>
    <p:extLst>
      <p:ext uri="{BB962C8B-B14F-4D97-AF65-F5344CB8AC3E}">
        <p14:creationId xmlns:p14="http://schemas.microsoft.com/office/powerpoint/2010/main" val="19208642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84000">
              <a:srgbClr val="FFD041"/>
            </a:gs>
            <a:gs pos="100000">
              <a:srgbClr val="FFC000"/>
            </a:gs>
            <a:gs pos="83000">
              <a:schemeClr val="accent1">
                <a:lumMod val="0"/>
                <a:lumOff val="100000"/>
              </a:schemeClr>
            </a:gs>
            <a:gs pos="99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E5716430-8D48-2CB2-B869-9CA7D22713C0}"/>
              </a:ext>
            </a:extLst>
          </p:cNvPr>
          <p:cNvPicPr>
            <a:picLocks noChangeAspect="1"/>
          </p:cNvPicPr>
          <p:nvPr/>
        </p:nvPicPr>
        <p:blipFill>
          <a:blip r:embed="rId3"/>
          <a:srcRect l="41967" t="43204" r="36305" b="40500"/>
          <a:stretch/>
        </p:blipFill>
        <p:spPr>
          <a:xfrm rot="21321596">
            <a:off x="504350" y="268159"/>
            <a:ext cx="6583680" cy="2777490"/>
          </a:xfrm>
          <a:prstGeom prst="rect">
            <a:avLst/>
          </a:prstGeom>
        </p:spPr>
      </p:pic>
      <p:pic>
        <p:nvPicPr>
          <p:cNvPr id="13" name="Immagine 12">
            <a:extLst>
              <a:ext uri="{FF2B5EF4-FFF2-40B4-BE49-F238E27FC236}">
                <a16:creationId xmlns:a16="http://schemas.microsoft.com/office/drawing/2014/main" id="{C6E4886A-4EB7-1F3A-E5C8-F596E686BE50}"/>
              </a:ext>
            </a:extLst>
          </p:cNvPr>
          <p:cNvPicPr>
            <a:picLocks noChangeAspect="1"/>
          </p:cNvPicPr>
          <p:nvPr/>
        </p:nvPicPr>
        <p:blipFill>
          <a:blip r:embed="rId4"/>
          <a:srcRect l="41941" t="60333" r="36361" b="23334"/>
          <a:stretch/>
        </p:blipFill>
        <p:spPr>
          <a:xfrm>
            <a:off x="5723912" y="868680"/>
            <a:ext cx="6046470" cy="2560320"/>
          </a:xfrm>
          <a:prstGeom prst="rect">
            <a:avLst/>
          </a:prstGeom>
        </p:spPr>
      </p:pic>
      <p:pic>
        <p:nvPicPr>
          <p:cNvPr id="25" name="Immagine 24">
            <a:extLst>
              <a:ext uri="{FF2B5EF4-FFF2-40B4-BE49-F238E27FC236}">
                <a16:creationId xmlns:a16="http://schemas.microsoft.com/office/drawing/2014/main" id="{D07DCDDD-D9BF-B1D3-D8E2-06B6D9330F9F}"/>
              </a:ext>
            </a:extLst>
          </p:cNvPr>
          <p:cNvPicPr>
            <a:picLocks noChangeAspect="1"/>
          </p:cNvPicPr>
          <p:nvPr/>
        </p:nvPicPr>
        <p:blipFill>
          <a:blip r:embed="rId5"/>
          <a:srcRect l="41961" t="43333" r="36344" b="39000"/>
          <a:stretch/>
        </p:blipFill>
        <p:spPr>
          <a:xfrm rot="406997">
            <a:off x="4026960" y="4062529"/>
            <a:ext cx="5410390" cy="2478209"/>
          </a:xfrm>
          <a:prstGeom prst="rect">
            <a:avLst/>
          </a:prstGeom>
        </p:spPr>
      </p:pic>
      <p:sp>
        <p:nvSpPr>
          <p:cNvPr id="26" name="CasellaDiTesto 25">
            <a:extLst>
              <a:ext uri="{FF2B5EF4-FFF2-40B4-BE49-F238E27FC236}">
                <a16:creationId xmlns:a16="http://schemas.microsoft.com/office/drawing/2014/main" id="{66EE0BFA-102D-825A-EC87-336C12D121D1}"/>
              </a:ext>
            </a:extLst>
          </p:cNvPr>
          <p:cNvSpPr txBox="1"/>
          <p:nvPr/>
        </p:nvSpPr>
        <p:spPr>
          <a:xfrm>
            <a:off x="6492241" y="126586"/>
            <a:ext cx="5296966" cy="646331"/>
          </a:xfrm>
          <a:prstGeom prst="rect">
            <a:avLst/>
          </a:prstGeom>
          <a:solidFill>
            <a:srgbClr val="FFC000"/>
          </a:solidFill>
          <a:scene3d>
            <a:camera prst="orthographicFront"/>
            <a:lightRig rig="threePt" dir="t"/>
          </a:scene3d>
          <a:sp3d>
            <a:bevelT w="152400" h="50800" prst="softRound"/>
          </a:sp3d>
        </p:spPr>
        <p:txBody>
          <a:bodyPr wrap="square" rtlCol="0">
            <a:spAutoFit/>
          </a:bodyPr>
          <a:lstStyle/>
          <a:p>
            <a:pPr algn="ctr"/>
            <a:r>
              <a:rPr lang="en-GB" sz="3600" b="1" dirty="0">
                <a:solidFill>
                  <a:srgbClr val="00B050"/>
                </a:solidFill>
              </a:rPr>
              <a:t>Some chapter titles</a:t>
            </a:r>
          </a:p>
        </p:txBody>
      </p:sp>
      <p:pic>
        <p:nvPicPr>
          <p:cNvPr id="2" name="Immagine 1">
            <a:extLst>
              <a:ext uri="{FF2B5EF4-FFF2-40B4-BE49-F238E27FC236}">
                <a16:creationId xmlns:a16="http://schemas.microsoft.com/office/drawing/2014/main" id="{0AA245E9-F108-27DC-DC84-BD97E891819F}"/>
              </a:ext>
            </a:extLst>
          </p:cNvPr>
          <p:cNvPicPr>
            <a:picLocks noChangeAspect="1"/>
          </p:cNvPicPr>
          <p:nvPr/>
        </p:nvPicPr>
        <p:blipFill>
          <a:blip r:embed="rId6"/>
          <a:srcRect l="42091" t="61333" r="36483" b="23205"/>
          <a:stretch/>
        </p:blipFill>
        <p:spPr>
          <a:xfrm rot="20777623">
            <a:off x="1638519" y="2719887"/>
            <a:ext cx="5067300" cy="2056978"/>
          </a:xfrm>
          <a:prstGeom prst="rect">
            <a:avLst/>
          </a:prstGeom>
        </p:spPr>
      </p:pic>
    </p:spTree>
    <p:extLst>
      <p:ext uri="{BB962C8B-B14F-4D97-AF65-F5344CB8AC3E}">
        <p14:creationId xmlns:p14="http://schemas.microsoft.com/office/powerpoint/2010/main" val="6282016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84000">
              <a:srgbClr val="FFD041"/>
            </a:gs>
            <a:gs pos="79000">
              <a:srgbClr val="FFC000"/>
            </a:gs>
            <a:gs pos="87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graphicFrame>
        <p:nvGraphicFramePr>
          <p:cNvPr id="6" name="Segnaposto contenuto 5">
            <a:extLst>
              <a:ext uri="{FF2B5EF4-FFF2-40B4-BE49-F238E27FC236}">
                <a16:creationId xmlns:a16="http://schemas.microsoft.com/office/drawing/2014/main" id="{2C4317EA-FA9D-26DA-5EB2-D7B7294B4819}"/>
              </a:ext>
            </a:extLst>
          </p:cNvPr>
          <p:cNvGraphicFramePr>
            <a:graphicFrameLocks noGrp="1"/>
          </p:cNvGraphicFramePr>
          <p:nvPr>
            <p:ph idx="1"/>
            <p:extLst>
              <p:ext uri="{D42A27DB-BD31-4B8C-83A1-F6EECF244321}">
                <p14:modId xmlns:p14="http://schemas.microsoft.com/office/powerpoint/2010/main" val="2983326006"/>
              </p:ext>
            </p:extLst>
          </p:nvPr>
        </p:nvGraphicFramePr>
        <p:xfrm>
          <a:off x="74815" y="0"/>
          <a:ext cx="12192000" cy="6815376"/>
        </p:xfrm>
        <a:graphic>
          <a:graphicData uri="http://schemas.openxmlformats.org/drawingml/2006/table">
            <a:tbl>
              <a:tblPr firstRow="1" firstCol="1" bandRow="1">
                <a:tableStyleId>{5C22544A-7EE6-4342-B048-85BDC9FD1C3A}</a:tableStyleId>
              </a:tblPr>
              <a:tblGrid>
                <a:gridCol w="6913471">
                  <a:extLst>
                    <a:ext uri="{9D8B030D-6E8A-4147-A177-3AD203B41FA5}">
                      <a16:colId xmlns:a16="http://schemas.microsoft.com/office/drawing/2014/main" val="708416845"/>
                    </a:ext>
                  </a:extLst>
                </a:gridCol>
                <a:gridCol w="5278529">
                  <a:extLst>
                    <a:ext uri="{9D8B030D-6E8A-4147-A177-3AD203B41FA5}">
                      <a16:colId xmlns:a16="http://schemas.microsoft.com/office/drawing/2014/main" val="134511061"/>
                    </a:ext>
                  </a:extLst>
                </a:gridCol>
              </a:tblGrid>
              <a:tr h="0">
                <a:tc>
                  <a:txBody>
                    <a:bodyPr/>
                    <a:lstStyle/>
                    <a:p>
                      <a:pPr indent="457200" algn="ctr">
                        <a:lnSpc>
                          <a:spcPct val="150000"/>
                        </a:lnSpc>
                      </a:pPr>
                      <a:r>
                        <a:rPr lang="it-IT" sz="1300" dirty="0">
                          <a:solidFill>
                            <a:schemeClr val="accent6">
                              <a:lumMod val="50000"/>
                            </a:schemeClr>
                          </a:solidFill>
                          <a:effectLst/>
                          <a:latin typeface="Times New Roman" panose="02020603050405020304" pitchFamily="18" charset="0"/>
                          <a:ea typeface="Times New Roman" panose="02020603050405020304" pitchFamily="18" charset="0"/>
                        </a:rPr>
                        <a:t>SOURCE TEXT</a:t>
                      </a:r>
                      <a:endParaRPr lang="en-GB" sz="1300" dirty="0">
                        <a:solidFill>
                          <a:schemeClr val="accent6">
                            <a:lumMod val="50000"/>
                          </a:schemeClr>
                        </a:solidFill>
                        <a:effectLst/>
                        <a:latin typeface="Times New Roman" panose="02020603050405020304" pitchFamily="18" charset="0"/>
                        <a:ea typeface="Times New Roman" panose="02020603050405020304" pitchFamily="18" charset="0"/>
                      </a:endParaRPr>
                    </a:p>
                  </a:txBody>
                  <a:tcPr marL="25557" marR="25557" marT="0" marB="0">
                    <a:gradFill>
                      <a:gsLst>
                        <a:gs pos="98271">
                          <a:srgbClr val="FFF9E8"/>
                        </a:gs>
                        <a:gs pos="79000">
                          <a:schemeClr val="bg1"/>
                        </a:gs>
                        <a:gs pos="100000">
                          <a:schemeClr val="bg1"/>
                        </a:gs>
                        <a:gs pos="94000">
                          <a:srgbClr val="FFC000"/>
                        </a:gs>
                        <a:gs pos="100000">
                          <a:schemeClr val="accent1">
                            <a:lumMod val="100000"/>
                          </a:schemeClr>
                        </a:gs>
                      </a:gsLst>
                      <a:path path="circle">
                        <a:fillToRect l="50000" t="-80000" r="50000" b="180000"/>
                      </a:path>
                    </a:gradFill>
                  </a:tcPr>
                </a:tc>
                <a:tc>
                  <a:txBody>
                    <a:bodyPr/>
                    <a:lstStyle/>
                    <a:p>
                      <a:pPr indent="457200" algn="ctr">
                        <a:lnSpc>
                          <a:spcPct val="150000"/>
                        </a:lnSpc>
                      </a:pPr>
                      <a:r>
                        <a:rPr lang="it-IT" sz="1300" dirty="0">
                          <a:solidFill>
                            <a:schemeClr val="accent6">
                              <a:lumMod val="50000"/>
                            </a:schemeClr>
                          </a:solidFill>
                          <a:effectLst/>
                          <a:latin typeface="Times New Roman" panose="02020603050405020304" pitchFamily="18" charset="0"/>
                          <a:ea typeface="Times New Roman" panose="02020603050405020304" pitchFamily="18" charset="0"/>
                        </a:rPr>
                        <a:t>TARGET TEXT</a:t>
                      </a:r>
                      <a:endParaRPr lang="en-GB" sz="1300" dirty="0">
                        <a:solidFill>
                          <a:schemeClr val="accent6">
                            <a:lumMod val="50000"/>
                          </a:schemeClr>
                        </a:solidFill>
                        <a:effectLst/>
                        <a:latin typeface="Times New Roman" panose="02020603050405020304" pitchFamily="18" charset="0"/>
                        <a:ea typeface="Times New Roman" panose="02020603050405020304" pitchFamily="18" charset="0"/>
                      </a:endParaRPr>
                    </a:p>
                  </a:txBody>
                  <a:tcPr marL="25557" marR="25557" marT="0" marB="0">
                    <a:gradFill>
                      <a:gsLst>
                        <a:gs pos="98271">
                          <a:srgbClr val="FFF9E8"/>
                        </a:gs>
                        <a:gs pos="79000">
                          <a:schemeClr val="bg1"/>
                        </a:gs>
                        <a:gs pos="100000">
                          <a:schemeClr val="bg1"/>
                        </a:gs>
                        <a:gs pos="94000">
                          <a:srgbClr val="FFC000"/>
                        </a:gs>
                        <a:gs pos="100000">
                          <a:schemeClr val="accent1">
                            <a:lumMod val="100000"/>
                          </a:schemeClr>
                        </a:gs>
                      </a:gsLst>
                      <a:path path="circle">
                        <a:fillToRect l="50000" t="-80000" r="50000" b="180000"/>
                      </a:path>
                    </a:gradFill>
                  </a:tcPr>
                </a:tc>
                <a:extLst>
                  <a:ext uri="{0D108BD9-81ED-4DB2-BD59-A6C34878D82A}">
                    <a16:rowId xmlns:a16="http://schemas.microsoft.com/office/drawing/2014/main" val="843973739"/>
                  </a:ext>
                </a:extLst>
              </a:tr>
              <a:tr h="6553819">
                <a:tc>
                  <a:txBody>
                    <a:bodyPr/>
                    <a:lstStyle/>
                    <a:p>
                      <a:pPr marL="0" indent="0" algn="just">
                        <a:lnSpc>
                          <a:spcPct val="150000"/>
                        </a:lnSpc>
                      </a:pPr>
                      <a:r>
                        <a:rPr lang="en-GB" sz="1300" dirty="0">
                          <a:solidFill>
                            <a:schemeClr val="tx1"/>
                          </a:solidFill>
                          <a:effectLst/>
                        </a:rPr>
                        <a:t>The Time Traveller (for so it will be convenient to speak of him) was expounding a recondite matter to us […] Our chairs, being his patents, embraced and caressed us rather than submitted to be sat upon, and there was that luxurious after-dinner atmosphere when thought roams gracefully free of the trammels of precision. And he put it to us in this way—marking the points with a lean forefinger— as we sat and lazily admired his earnestness over this new paradox (as we thought it:) and his fecundity. “You must follow me carefully. I shall have to controvert one or two ideas that are almost universally accepted. The geometry, for instance, they taught you at school is founded on a misconception.” “Is not that rather a large thing to expect us to begin upon?” said Filby, an argumentative person with red hair. “I do not mean to ask you to accept anything without reasonable ground for it. You will soon admit as much as I need from you. You know of course that a mathematical line, a line of thickness NIL, has no real existence. They taught you that? Neither has a mathematical plane.” These things are mere abstractions.” “That is all right,” said the Psychologist. “Nor, having only length, breadth, and thickness, can a cube have a real existence.”</a:t>
                      </a:r>
                    </a:p>
                    <a:p>
                      <a:pPr indent="457200" algn="just">
                        <a:lnSpc>
                          <a:spcPct val="150000"/>
                        </a:lnSpc>
                      </a:pPr>
                      <a:r>
                        <a:rPr lang="en-GB" sz="1300" dirty="0">
                          <a:solidFill>
                            <a:schemeClr val="tx1"/>
                          </a:solidFill>
                          <a:effectLst/>
                        </a:rPr>
                        <a:t>“There I object,” said Filby. “Of course a solid body may exist. All real things…” “So most people think. But wait a moment. Can an INSTANTANEOUS cube exist?”</a:t>
                      </a:r>
                    </a:p>
                    <a:p>
                      <a:pPr indent="457200" algn="just">
                        <a:lnSpc>
                          <a:spcPct val="150000"/>
                        </a:lnSpc>
                      </a:pPr>
                      <a:r>
                        <a:rPr lang="en-GB" sz="1300" dirty="0">
                          <a:solidFill>
                            <a:schemeClr val="tx1"/>
                          </a:solidFill>
                          <a:effectLst/>
                        </a:rPr>
                        <a:t>“Don’t follow you”, said Filby.</a:t>
                      </a:r>
                    </a:p>
                    <a:p>
                      <a:pPr indent="457200" algn="just">
                        <a:lnSpc>
                          <a:spcPct val="150000"/>
                        </a:lnSpc>
                      </a:pPr>
                      <a:r>
                        <a:rPr lang="en-GB" sz="1300" dirty="0">
                          <a:solidFill>
                            <a:schemeClr val="tx1"/>
                          </a:solidFill>
                          <a:effectLst/>
                        </a:rPr>
                        <a:t>“Can a cube that does not last for any time at all, have a real existence?”</a:t>
                      </a:r>
                    </a:p>
                    <a:p>
                      <a:pPr indent="457200" algn="just">
                        <a:lnSpc>
                          <a:spcPct val="150000"/>
                        </a:lnSpc>
                      </a:pPr>
                      <a:r>
                        <a:rPr lang="en-GB" sz="1300" dirty="0">
                          <a:solidFill>
                            <a:schemeClr val="tx1"/>
                          </a:solidFill>
                          <a:effectLst/>
                        </a:rPr>
                        <a:t>Filby became pensive. “Clearly,” the Time Traveller proceeded, “any real body must have extension in FOUR directions: it must have Length, Breadth, Thickness, and – Duration. But through a natural infirmity of the flesh, which I will explain to you in a moment, we incline to overlook this fact. There are really four dimensions, three which we call the three planes of Space, and a fourth, Time. (Wells, 1995: 4-5)</a:t>
                      </a:r>
                      <a:endParaRPr lang="en-GB" sz="1300" dirty="0">
                        <a:solidFill>
                          <a:schemeClr val="tx1"/>
                        </a:solidFill>
                        <a:effectLst/>
                        <a:latin typeface="Times New Roman" panose="02020603050405020304" pitchFamily="18" charset="0"/>
                        <a:ea typeface="Times New Roman" panose="02020603050405020304" pitchFamily="18" charset="0"/>
                      </a:endParaRPr>
                    </a:p>
                  </a:txBody>
                  <a:tcPr marL="25557" marR="25557" marT="0" marB="0">
                    <a:gradFill>
                      <a:gsLst>
                        <a:gs pos="98271">
                          <a:srgbClr val="FFF9E8"/>
                        </a:gs>
                        <a:gs pos="79000">
                          <a:schemeClr val="bg1"/>
                        </a:gs>
                        <a:gs pos="100000">
                          <a:schemeClr val="bg1"/>
                        </a:gs>
                        <a:gs pos="94000">
                          <a:srgbClr val="FFC000"/>
                        </a:gs>
                        <a:gs pos="100000">
                          <a:schemeClr val="accent1">
                            <a:lumMod val="100000"/>
                          </a:schemeClr>
                        </a:gs>
                      </a:gsLst>
                      <a:path path="circle">
                        <a:fillToRect l="50000" t="-80000" r="50000" b="180000"/>
                      </a:path>
                    </a:gradFill>
                  </a:tcPr>
                </a:tc>
                <a:tc>
                  <a:txBody>
                    <a:bodyPr/>
                    <a:lstStyle/>
                    <a:p>
                      <a:pPr indent="457200" algn="just">
                        <a:lnSpc>
                          <a:spcPct val="150000"/>
                        </a:lnSpc>
                      </a:pPr>
                      <a:endParaRPr lang="en-GB" sz="1300" dirty="0">
                        <a:solidFill>
                          <a:schemeClr val="tx1"/>
                        </a:solidFill>
                        <a:effectLst/>
                        <a:latin typeface="Times New Roman" panose="02020603050405020304" pitchFamily="18" charset="0"/>
                        <a:ea typeface="Times New Roman" panose="02020603050405020304" pitchFamily="18" charset="0"/>
                      </a:endParaRPr>
                    </a:p>
                  </a:txBody>
                  <a:tcPr marL="25557" marR="25557" marT="0" marB="0">
                    <a:gradFill>
                      <a:gsLst>
                        <a:gs pos="98271">
                          <a:srgbClr val="FFF9E8"/>
                        </a:gs>
                        <a:gs pos="79000">
                          <a:schemeClr val="bg1"/>
                        </a:gs>
                        <a:gs pos="100000">
                          <a:schemeClr val="bg1"/>
                        </a:gs>
                        <a:gs pos="94000">
                          <a:srgbClr val="FFC000"/>
                        </a:gs>
                        <a:gs pos="100000">
                          <a:schemeClr val="accent1">
                            <a:lumMod val="100000"/>
                          </a:schemeClr>
                        </a:gs>
                      </a:gsLst>
                      <a:path path="circle">
                        <a:fillToRect l="50000" t="-80000" r="50000" b="180000"/>
                      </a:path>
                    </a:gradFill>
                  </a:tcPr>
                </a:tc>
                <a:extLst>
                  <a:ext uri="{0D108BD9-81ED-4DB2-BD59-A6C34878D82A}">
                    <a16:rowId xmlns:a16="http://schemas.microsoft.com/office/drawing/2014/main" val="1491791009"/>
                  </a:ext>
                </a:extLst>
              </a:tr>
            </a:tbl>
          </a:graphicData>
        </a:graphic>
      </p:graphicFrame>
      <p:sp>
        <p:nvSpPr>
          <p:cNvPr id="9" name="CasellaDiTesto 8">
            <a:extLst>
              <a:ext uri="{FF2B5EF4-FFF2-40B4-BE49-F238E27FC236}">
                <a16:creationId xmlns:a16="http://schemas.microsoft.com/office/drawing/2014/main" id="{E0EB3FF2-1AEF-79F9-6DEF-2D12CD6FF808}"/>
              </a:ext>
            </a:extLst>
          </p:cNvPr>
          <p:cNvSpPr txBox="1"/>
          <p:nvPr/>
        </p:nvSpPr>
        <p:spPr>
          <a:xfrm>
            <a:off x="7031311" y="322475"/>
            <a:ext cx="5186101" cy="6433749"/>
          </a:xfrm>
          <a:prstGeom prst="rect">
            <a:avLst/>
          </a:prstGeom>
          <a:gradFill>
            <a:gsLst>
              <a:gs pos="84000">
                <a:srgbClr val="FFD041"/>
              </a:gs>
              <a:gs pos="82000">
                <a:schemeClr val="bg1"/>
              </a:gs>
              <a:gs pos="75000">
                <a:schemeClr val="accent1">
                  <a:lumMod val="0"/>
                  <a:lumOff val="100000"/>
                </a:schemeClr>
              </a:gs>
              <a:gs pos="100000">
                <a:schemeClr val="bg1"/>
              </a:gs>
            </a:gsLst>
            <a:path path="circle">
              <a:fillToRect l="50000" t="-80000" r="50000" b="180000"/>
            </a:path>
          </a:gradFill>
          <a:ln>
            <a:solidFill>
              <a:schemeClr val="accent1"/>
            </a:solidFill>
          </a:ln>
        </p:spPr>
        <p:txBody>
          <a:bodyPr wrap="square" rtlCol="0">
            <a:spAutoFit/>
          </a:bodyPr>
          <a:lstStyle/>
          <a:p>
            <a:pPr algn="just">
              <a:lnSpc>
                <a:spcPct val="150000"/>
              </a:lnSpc>
            </a:pPr>
            <a:r>
              <a:rPr lang="en-GB" sz="1200" b="1" dirty="0">
                <a:effectLst/>
              </a:rPr>
              <a:t>The Time Traveler was trying to explain a complicated issue to us. […] It was post-dinner and our chairs felt extra soft and comfortable. We […] lazily admired his zest in telling us of his amusing ideas and theories.</a:t>
            </a:r>
          </a:p>
          <a:p>
            <a:pPr indent="457200" algn="just">
              <a:lnSpc>
                <a:spcPct val="150000"/>
              </a:lnSpc>
            </a:pPr>
            <a:r>
              <a:rPr lang="en-GB" sz="1200" b="1" dirty="0">
                <a:effectLst/>
              </a:rPr>
              <a:t>“I tell you one or two ideas that the whole world believes in except me. For example, geometry is a misunderstanding. A line of thickness equivalent to zero or even mathematical plane do not exist. Even a cube can't exist with only length, breadth, and mass.” “That I don’t agree with. All real things exist...”, said Filby, a red-haired man with a quarrelsome personality. “A real body will extend in four directions: length, breath, thickness, and duration. Three planes of Space, and the fourth dimension – Time. […]</a:t>
            </a:r>
          </a:p>
          <a:p>
            <a:pPr indent="457200" algn="just">
              <a:lnSpc>
                <a:spcPct val="150000"/>
              </a:lnSpc>
            </a:pPr>
            <a:endParaRPr lang="en-GB" sz="1200" b="1" dirty="0"/>
          </a:p>
          <a:p>
            <a:pPr indent="457200" algn="just">
              <a:lnSpc>
                <a:spcPct val="150000"/>
              </a:lnSpc>
            </a:pPr>
            <a:endParaRPr lang="en-GB" sz="1200" b="1" dirty="0">
              <a:effectLst/>
            </a:endParaRPr>
          </a:p>
          <a:p>
            <a:pPr indent="457200" algn="just">
              <a:lnSpc>
                <a:spcPct val="150000"/>
              </a:lnSpc>
            </a:pPr>
            <a:endParaRPr lang="en-GB" sz="1200" b="1" dirty="0">
              <a:effectLst/>
            </a:endParaRPr>
          </a:p>
          <a:p>
            <a:pPr indent="457200" algn="just">
              <a:lnSpc>
                <a:spcPct val="150000"/>
              </a:lnSpc>
            </a:pPr>
            <a:r>
              <a:rPr lang="en-GB" sz="1200" b="1" dirty="0">
                <a:effectLst/>
              </a:rPr>
              <a:t> </a:t>
            </a:r>
          </a:p>
          <a:p>
            <a:pPr indent="457200" algn="just">
              <a:lnSpc>
                <a:spcPct val="150000"/>
              </a:lnSpc>
            </a:pPr>
            <a:r>
              <a:rPr lang="en-GB" sz="1200" b="1" dirty="0">
                <a:effectLst/>
              </a:rPr>
              <a:t> </a:t>
            </a:r>
          </a:p>
          <a:p>
            <a:pPr indent="457200" algn="just">
              <a:lnSpc>
                <a:spcPct val="150000"/>
              </a:lnSpc>
            </a:pPr>
            <a:endParaRPr lang="en-GB" sz="1200" b="1" dirty="0">
              <a:effectLst/>
            </a:endParaRPr>
          </a:p>
          <a:p>
            <a:pPr indent="457200" algn="just">
              <a:lnSpc>
                <a:spcPct val="150000"/>
              </a:lnSpc>
            </a:pPr>
            <a:endParaRPr lang="en-GB" sz="1200" b="1" dirty="0">
              <a:effectLst/>
            </a:endParaRPr>
          </a:p>
          <a:p>
            <a:pPr indent="457200" algn="just">
              <a:lnSpc>
                <a:spcPct val="150000"/>
              </a:lnSpc>
            </a:pPr>
            <a:endParaRPr lang="en-GB" sz="1200" b="1" dirty="0">
              <a:effectLst/>
            </a:endParaRPr>
          </a:p>
          <a:p>
            <a:pPr indent="457200" algn="just">
              <a:lnSpc>
                <a:spcPct val="150000"/>
              </a:lnSpc>
            </a:pPr>
            <a:endParaRPr lang="en-GB" sz="1200" b="1" dirty="0">
              <a:effectLst/>
            </a:endParaRPr>
          </a:p>
          <a:p>
            <a:pPr indent="457200" algn="just">
              <a:lnSpc>
                <a:spcPct val="150000"/>
              </a:lnSpc>
            </a:pPr>
            <a:endParaRPr lang="en-GB" sz="1200" b="1" dirty="0">
              <a:effectLst/>
            </a:endParaRPr>
          </a:p>
          <a:p>
            <a:pPr indent="457200" algn="just">
              <a:lnSpc>
                <a:spcPct val="150000"/>
              </a:lnSpc>
            </a:pPr>
            <a:endParaRPr lang="en-GB" sz="1200" b="1" dirty="0">
              <a:effectLst/>
            </a:endParaRPr>
          </a:p>
          <a:p>
            <a:pPr indent="457200" algn="just">
              <a:lnSpc>
                <a:spcPct val="150000"/>
              </a:lnSpc>
            </a:pPr>
            <a:endParaRPr lang="en-GB" sz="1200" b="1" dirty="0">
              <a:effectLst/>
            </a:endParaRPr>
          </a:p>
          <a:p>
            <a:pPr indent="457200" algn="just">
              <a:lnSpc>
                <a:spcPct val="150000"/>
              </a:lnSpc>
            </a:pPr>
            <a:r>
              <a:rPr lang="en-GB" sz="1200" b="1" dirty="0">
                <a:effectLst/>
              </a:rPr>
              <a:t>(Wells, 2023: 8-9).</a:t>
            </a:r>
            <a:endParaRPr lang="en-GB" sz="1200" b="1" dirty="0">
              <a:effectLst/>
              <a:latin typeface="Times New Roman" panose="02020603050405020304" pitchFamily="18" charset="0"/>
              <a:ea typeface="Times New Roman" panose="02020603050405020304" pitchFamily="18" charset="0"/>
            </a:endParaRPr>
          </a:p>
        </p:txBody>
      </p:sp>
      <p:pic>
        <p:nvPicPr>
          <p:cNvPr id="10" name="Immagine 9">
            <a:extLst>
              <a:ext uri="{FF2B5EF4-FFF2-40B4-BE49-F238E27FC236}">
                <a16:creationId xmlns:a16="http://schemas.microsoft.com/office/drawing/2014/main" id="{8882BCE4-CB4C-7135-9D1F-D15D599258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227" t="23982" r="22287" b="13300"/>
          <a:stretch/>
        </p:blipFill>
        <p:spPr bwMode="auto">
          <a:xfrm>
            <a:off x="8882548" y="3287179"/>
            <a:ext cx="2254734" cy="3248346"/>
          </a:xfrm>
          <a:prstGeom prst="rect">
            <a:avLst/>
          </a:prstGeom>
          <a:ln>
            <a:noFill/>
          </a:ln>
          <a:extLst>
            <a:ext uri="{53640926-AAD7-44D8-BBD7-CCE9431645EC}">
              <a14:shadowObscured xmlns:a14="http://schemas.microsoft.com/office/drawing/2010/main"/>
            </a:ext>
          </a:extLst>
        </p:spPr>
      </p:pic>
      <p:sp>
        <p:nvSpPr>
          <p:cNvPr id="37" name="Ovale 36">
            <a:extLst>
              <a:ext uri="{FF2B5EF4-FFF2-40B4-BE49-F238E27FC236}">
                <a16:creationId xmlns:a16="http://schemas.microsoft.com/office/drawing/2014/main" id="{A4BE83B6-14EB-14A9-BB0C-0A5F6B902F78}"/>
              </a:ext>
            </a:extLst>
          </p:cNvPr>
          <p:cNvSpPr/>
          <p:nvPr/>
        </p:nvSpPr>
        <p:spPr>
          <a:xfrm>
            <a:off x="7762482" y="950793"/>
            <a:ext cx="445770" cy="275059"/>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e 37">
            <a:extLst>
              <a:ext uri="{FF2B5EF4-FFF2-40B4-BE49-F238E27FC236}">
                <a16:creationId xmlns:a16="http://schemas.microsoft.com/office/drawing/2014/main" id="{07829156-FB65-FCE1-6126-FCE97AB613F2}"/>
              </a:ext>
            </a:extLst>
          </p:cNvPr>
          <p:cNvSpPr/>
          <p:nvPr/>
        </p:nvSpPr>
        <p:spPr>
          <a:xfrm>
            <a:off x="3463290" y="1748789"/>
            <a:ext cx="491490" cy="34290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e 38">
            <a:extLst>
              <a:ext uri="{FF2B5EF4-FFF2-40B4-BE49-F238E27FC236}">
                <a16:creationId xmlns:a16="http://schemas.microsoft.com/office/drawing/2014/main" id="{F5F3BAAD-2833-5AE9-C3E2-23B2D1BB09FB}"/>
              </a:ext>
            </a:extLst>
          </p:cNvPr>
          <p:cNvSpPr/>
          <p:nvPr/>
        </p:nvSpPr>
        <p:spPr>
          <a:xfrm>
            <a:off x="7493877" y="1210841"/>
            <a:ext cx="537210" cy="32247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e 39">
            <a:extLst>
              <a:ext uri="{FF2B5EF4-FFF2-40B4-BE49-F238E27FC236}">
                <a16:creationId xmlns:a16="http://schemas.microsoft.com/office/drawing/2014/main" id="{0F77964E-AA6B-8E0E-47CB-2DDB19D2C970}"/>
              </a:ext>
            </a:extLst>
          </p:cNvPr>
          <p:cNvSpPr/>
          <p:nvPr/>
        </p:nvSpPr>
        <p:spPr>
          <a:xfrm>
            <a:off x="3172223" y="1533316"/>
            <a:ext cx="915197" cy="21547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e 40">
            <a:extLst>
              <a:ext uri="{FF2B5EF4-FFF2-40B4-BE49-F238E27FC236}">
                <a16:creationId xmlns:a16="http://schemas.microsoft.com/office/drawing/2014/main" id="{7D70576E-02F4-60A4-780C-F776503B2526}"/>
              </a:ext>
            </a:extLst>
          </p:cNvPr>
          <p:cNvSpPr/>
          <p:nvPr/>
        </p:nvSpPr>
        <p:spPr>
          <a:xfrm>
            <a:off x="2512402" y="917049"/>
            <a:ext cx="915197" cy="275059"/>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e 41">
            <a:extLst>
              <a:ext uri="{FF2B5EF4-FFF2-40B4-BE49-F238E27FC236}">
                <a16:creationId xmlns:a16="http://schemas.microsoft.com/office/drawing/2014/main" id="{62969EE7-0AF4-B40F-0CCF-095F76F61CD4}"/>
              </a:ext>
            </a:extLst>
          </p:cNvPr>
          <p:cNvSpPr/>
          <p:nvPr/>
        </p:nvSpPr>
        <p:spPr>
          <a:xfrm>
            <a:off x="7035165" y="605421"/>
            <a:ext cx="914400" cy="32247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e 42">
            <a:extLst>
              <a:ext uri="{FF2B5EF4-FFF2-40B4-BE49-F238E27FC236}">
                <a16:creationId xmlns:a16="http://schemas.microsoft.com/office/drawing/2014/main" id="{246A7729-74F1-8B65-DA5C-1F079945D48D}"/>
              </a:ext>
            </a:extLst>
          </p:cNvPr>
          <p:cNvSpPr/>
          <p:nvPr/>
        </p:nvSpPr>
        <p:spPr>
          <a:xfrm>
            <a:off x="1577340" y="575841"/>
            <a:ext cx="1186124" cy="30462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e 43">
            <a:extLst>
              <a:ext uri="{FF2B5EF4-FFF2-40B4-BE49-F238E27FC236}">
                <a16:creationId xmlns:a16="http://schemas.microsoft.com/office/drawing/2014/main" id="{E947FD96-8FFA-E968-CADD-5C348C72F01C}"/>
              </a:ext>
            </a:extLst>
          </p:cNvPr>
          <p:cNvSpPr/>
          <p:nvPr/>
        </p:nvSpPr>
        <p:spPr>
          <a:xfrm>
            <a:off x="2812867" y="491491"/>
            <a:ext cx="3569137" cy="43640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e 44">
            <a:extLst>
              <a:ext uri="{FF2B5EF4-FFF2-40B4-BE49-F238E27FC236}">
                <a16:creationId xmlns:a16="http://schemas.microsoft.com/office/drawing/2014/main" id="{51B73D6A-9149-70A2-2303-873DB0C8DAD0}"/>
              </a:ext>
            </a:extLst>
          </p:cNvPr>
          <p:cNvSpPr/>
          <p:nvPr/>
        </p:nvSpPr>
        <p:spPr>
          <a:xfrm>
            <a:off x="8218170" y="605422"/>
            <a:ext cx="2539321" cy="38331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e 45">
            <a:extLst>
              <a:ext uri="{FF2B5EF4-FFF2-40B4-BE49-F238E27FC236}">
                <a16:creationId xmlns:a16="http://schemas.microsoft.com/office/drawing/2014/main" id="{170E87E1-7D62-D955-BB4A-A7986263C7AD}"/>
              </a:ext>
            </a:extLst>
          </p:cNvPr>
          <p:cNvSpPr/>
          <p:nvPr/>
        </p:nvSpPr>
        <p:spPr>
          <a:xfrm>
            <a:off x="4251960" y="935783"/>
            <a:ext cx="457200" cy="25632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e 46">
            <a:extLst>
              <a:ext uri="{FF2B5EF4-FFF2-40B4-BE49-F238E27FC236}">
                <a16:creationId xmlns:a16="http://schemas.microsoft.com/office/drawing/2014/main" id="{B0B82E0A-B31C-EAEB-43EB-6EA1DF684C84}"/>
              </a:ext>
            </a:extLst>
          </p:cNvPr>
          <p:cNvSpPr/>
          <p:nvPr/>
        </p:nvSpPr>
        <p:spPr>
          <a:xfrm>
            <a:off x="4377690" y="6183630"/>
            <a:ext cx="2653621" cy="58189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e 47">
            <a:extLst>
              <a:ext uri="{FF2B5EF4-FFF2-40B4-BE49-F238E27FC236}">
                <a16:creationId xmlns:a16="http://schemas.microsoft.com/office/drawing/2014/main" id="{D13E3AED-B08C-4968-3439-15A2B8F263C4}"/>
              </a:ext>
            </a:extLst>
          </p:cNvPr>
          <p:cNvSpPr/>
          <p:nvPr/>
        </p:nvSpPr>
        <p:spPr>
          <a:xfrm>
            <a:off x="7132320" y="2817166"/>
            <a:ext cx="2740257" cy="38331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21928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500" fill="hold"/>
                                        <p:tgtEl>
                                          <p:spTgt spid="39"/>
                                        </p:tgtEl>
                                        <p:attrNameLst>
                                          <p:attrName>ppt_x</p:attrName>
                                        </p:attrNameLst>
                                      </p:cBhvr>
                                      <p:tavLst>
                                        <p:tav tm="0">
                                          <p:val>
                                            <p:strVal val="#ppt_x"/>
                                          </p:val>
                                        </p:tav>
                                        <p:tav tm="100000">
                                          <p:val>
                                            <p:strVal val="#ppt_x"/>
                                          </p:val>
                                        </p:tav>
                                      </p:tavLst>
                                    </p:anim>
                                    <p:anim calcmode="lin" valueType="num">
                                      <p:cBhvr additive="base">
                                        <p:cTn id="1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fill="hold"/>
                                        <p:tgtEl>
                                          <p:spTgt spid="40"/>
                                        </p:tgtEl>
                                        <p:attrNameLst>
                                          <p:attrName>ppt_x</p:attrName>
                                        </p:attrNameLst>
                                      </p:cBhvr>
                                      <p:tavLst>
                                        <p:tav tm="0">
                                          <p:val>
                                            <p:strVal val="#ppt_x"/>
                                          </p:val>
                                        </p:tav>
                                        <p:tav tm="100000">
                                          <p:val>
                                            <p:strVal val="#ppt_x"/>
                                          </p:val>
                                        </p:tav>
                                      </p:tavLst>
                                    </p:anim>
                                    <p:anim calcmode="lin" valueType="num">
                                      <p:cBhvr additive="base">
                                        <p:cTn id="2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additive="base">
                                        <p:cTn id="25" dur="500" fill="hold"/>
                                        <p:tgtEl>
                                          <p:spTgt spid="37"/>
                                        </p:tgtEl>
                                        <p:attrNameLst>
                                          <p:attrName>ppt_x</p:attrName>
                                        </p:attrNameLst>
                                      </p:cBhvr>
                                      <p:tavLst>
                                        <p:tav tm="0">
                                          <p:val>
                                            <p:strVal val="#ppt_x"/>
                                          </p:val>
                                        </p:tav>
                                        <p:tav tm="100000">
                                          <p:val>
                                            <p:strVal val="#ppt_x"/>
                                          </p:val>
                                        </p:tav>
                                      </p:tavLst>
                                    </p:anim>
                                    <p:anim calcmode="lin" valueType="num">
                                      <p:cBhvr additive="base">
                                        <p:cTn id="2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anim calcmode="lin" valueType="num">
                                      <p:cBhvr additive="base">
                                        <p:cTn id="31" dur="500" fill="hold"/>
                                        <p:tgtEl>
                                          <p:spTgt spid="41"/>
                                        </p:tgtEl>
                                        <p:attrNameLst>
                                          <p:attrName>ppt_x</p:attrName>
                                        </p:attrNameLst>
                                      </p:cBhvr>
                                      <p:tavLst>
                                        <p:tav tm="0">
                                          <p:val>
                                            <p:strVal val="#ppt_x"/>
                                          </p:val>
                                        </p:tav>
                                        <p:tav tm="100000">
                                          <p:val>
                                            <p:strVal val="#ppt_x"/>
                                          </p:val>
                                        </p:tav>
                                      </p:tavLst>
                                    </p:anim>
                                    <p:anim calcmode="lin" valueType="num">
                                      <p:cBhvr additive="base">
                                        <p:cTn id="3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additive="base">
                                        <p:cTn id="37" dur="500" fill="hold"/>
                                        <p:tgtEl>
                                          <p:spTgt spid="42"/>
                                        </p:tgtEl>
                                        <p:attrNameLst>
                                          <p:attrName>ppt_x</p:attrName>
                                        </p:attrNameLst>
                                      </p:cBhvr>
                                      <p:tavLst>
                                        <p:tav tm="0">
                                          <p:val>
                                            <p:strVal val="#ppt_x"/>
                                          </p:val>
                                        </p:tav>
                                        <p:tav tm="100000">
                                          <p:val>
                                            <p:strVal val="#ppt_x"/>
                                          </p:val>
                                        </p:tav>
                                      </p:tavLst>
                                    </p:anim>
                                    <p:anim calcmode="lin" valueType="num">
                                      <p:cBhvr additive="base">
                                        <p:cTn id="3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 calcmode="lin" valueType="num">
                                      <p:cBhvr additive="base">
                                        <p:cTn id="43" dur="500" fill="hold"/>
                                        <p:tgtEl>
                                          <p:spTgt spid="43"/>
                                        </p:tgtEl>
                                        <p:attrNameLst>
                                          <p:attrName>ppt_x</p:attrName>
                                        </p:attrNameLst>
                                      </p:cBhvr>
                                      <p:tavLst>
                                        <p:tav tm="0">
                                          <p:val>
                                            <p:strVal val="#ppt_x"/>
                                          </p:val>
                                        </p:tav>
                                        <p:tav tm="100000">
                                          <p:val>
                                            <p:strVal val="#ppt_x"/>
                                          </p:val>
                                        </p:tav>
                                      </p:tavLst>
                                    </p:anim>
                                    <p:anim calcmode="lin" valueType="num">
                                      <p:cBhvr additive="base">
                                        <p:cTn id="4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4"/>
                                        </p:tgtEl>
                                        <p:attrNameLst>
                                          <p:attrName>style.visibility</p:attrName>
                                        </p:attrNameLst>
                                      </p:cBhvr>
                                      <p:to>
                                        <p:strVal val="visible"/>
                                      </p:to>
                                    </p:set>
                                    <p:anim calcmode="lin" valueType="num">
                                      <p:cBhvr additive="base">
                                        <p:cTn id="49" dur="500" fill="hold"/>
                                        <p:tgtEl>
                                          <p:spTgt spid="44"/>
                                        </p:tgtEl>
                                        <p:attrNameLst>
                                          <p:attrName>ppt_x</p:attrName>
                                        </p:attrNameLst>
                                      </p:cBhvr>
                                      <p:tavLst>
                                        <p:tav tm="0">
                                          <p:val>
                                            <p:strVal val="#ppt_x"/>
                                          </p:val>
                                        </p:tav>
                                        <p:tav tm="100000">
                                          <p:val>
                                            <p:strVal val="#ppt_x"/>
                                          </p:val>
                                        </p:tav>
                                      </p:tavLst>
                                    </p:anim>
                                    <p:anim calcmode="lin" valueType="num">
                                      <p:cBhvr additive="base">
                                        <p:cTn id="5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5"/>
                                        </p:tgtEl>
                                        <p:attrNameLst>
                                          <p:attrName>style.visibility</p:attrName>
                                        </p:attrNameLst>
                                      </p:cBhvr>
                                      <p:to>
                                        <p:strVal val="visible"/>
                                      </p:to>
                                    </p:set>
                                    <p:anim calcmode="lin" valueType="num">
                                      <p:cBhvr additive="base">
                                        <p:cTn id="55" dur="500" fill="hold"/>
                                        <p:tgtEl>
                                          <p:spTgt spid="45"/>
                                        </p:tgtEl>
                                        <p:attrNameLst>
                                          <p:attrName>ppt_x</p:attrName>
                                        </p:attrNameLst>
                                      </p:cBhvr>
                                      <p:tavLst>
                                        <p:tav tm="0">
                                          <p:val>
                                            <p:strVal val="#ppt_x"/>
                                          </p:val>
                                        </p:tav>
                                        <p:tav tm="100000">
                                          <p:val>
                                            <p:strVal val="#ppt_x"/>
                                          </p:val>
                                        </p:tav>
                                      </p:tavLst>
                                    </p:anim>
                                    <p:anim calcmode="lin" valueType="num">
                                      <p:cBhvr additive="base">
                                        <p:cTn id="5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6"/>
                                        </p:tgtEl>
                                        <p:attrNameLst>
                                          <p:attrName>style.visibility</p:attrName>
                                        </p:attrNameLst>
                                      </p:cBhvr>
                                      <p:to>
                                        <p:strVal val="visible"/>
                                      </p:to>
                                    </p:set>
                                    <p:anim calcmode="lin" valueType="num">
                                      <p:cBhvr additive="base">
                                        <p:cTn id="61" dur="500" fill="hold"/>
                                        <p:tgtEl>
                                          <p:spTgt spid="46"/>
                                        </p:tgtEl>
                                        <p:attrNameLst>
                                          <p:attrName>ppt_x</p:attrName>
                                        </p:attrNameLst>
                                      </p:cBhvr>
                                      <p:tavLst>
                                        <p:tav tm="0">
                                          <p:val>
                                            <p:strVal val="#ppt_x"/>
                                          </p:val>
                                        </p:tav>
                                        <p:tav tm="100000">
                                          <p:val>
                                            <p:strVal val="#ppt_x"/>
                                          </p:val>
                                        </p:tav>
                                      </p:tavLst>
                                    </p:anim>
                                    <p:anim calcmode="lin" valueType="num">
                                      <p:cBhvr additive="base">
                                        <p:cTn id="6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47"/>
                                        </p:tgtEl>
                                        <p:attrNameLst>
                                          <p:attrName>style.visibility</p:attrName>
                                        </p:attrNameLst>
                                      </p:cBhvr>
                                      <p:to>
                                        <p:strVal val="visible"/>
                                      </p:to>
                                    </p:set>
                                    <p:anim calcmode="lin" valueType="num">
                                      <p:cBhvr additive="base">
                                        <p:cTn id="67" dur="500" fill="hold"/>
                                        <p:tgtEl>
                                          <p:spTgt spid="47"/>
                                        </p:tgtEl>
                                        <p:attrNameLst>
                                          <p:attrName>ppt_x</p:attrName>
                                        </p:attrNameLst>
                                      </p:cBhvr>
                                      <p:tavLst>
                                        <p:tav tm="0">
                                          <p:val>
                                            <p:strVal val="#ppt_x"/>
                                          </p:val>
                                        </p:tav>
                                        <p:tav tm="100000">
                                          <p:val>
                                            <p:strVal val="#ppt_x"/>
                                          </p:val>
                                        </p:tav>
                                      </p:tavLst>
                                    </p:anim>
                                    <p:anim calcmode="lin" valueType="num">
                                      <p:cBhvr additive="base">
                                        <p:cTn id="6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8"/>
                                        </p:tgtEl>
                                        <p:attrNameLst>
                                          <p:attrName>style.visibility</p:attrName>
                                        </p:attrNameLst>
                                      </p:cBhvr>
                                      <p:to>
                                        <p:strVal val="visible"/>
                                      </p:to>
                                    </p:set>
                                    <p:anim calcmode="lin" valueType="num">
                                      <p:cBhvr additive="base">
                                        <p:cTn id="73" dur="500" fill="hold"/>
                                        <p:tgtEl>
                                          <p:spTgt spid="48"/>
                                        </p:tgtEl>
                                        <p:attrNameLst>
                                          <p:attrName>ppt_x</p:attrName>
                                        </p:attrNameLst>
                                      </p:cBhvr>
                                      <p:tavLst>
                                        <p:tav tm="0">
                                          <p:val>
                                            <p:strVal val="#ppt_x"/>
                                          </p:val>
                                        </p:tav>
                                        <p:tav tm="100000">
                                          <p:val>
                                            <p:strVal val="#ppt_x"/>
                                          </p:val>
                                        </p:tav>
                                      </p:tavLst>
                                    </p:anim>
                                    <p:anim calcmode="lin" valueType="num">
                                      <p:cBhvr additive="base">
                                        <p:cTn id="74"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98D960-2144-9D26-ABB1-DF6F78890789}"/>
              </a:ext>
            </a:extLst>
          </p:cNvPr>
          <p:cNvSpPr>
            <a:spLocks noGrp="1"/>
          </p:cNvSpPr>
          <p:nvPr>
            <p:ph type="title"/>
          </p:nvPr>
        </p:nvSpPr>
        <p:spPr>
          <a:xfrm>
            <a:off x="427482" y="1165860"/>
            <a:ext cx="3602736" cy="4526280"/>
          </a:xfrm>
        </p:spPr>
        <p:txBody>
          <a:bodyPr>
            <a:normAutofit/>
          </a:bodyPr>
          <a:lstStyle/>
          <a:p>
            <a:r>
              <a:rPr lang="it-IT" sz="7200" b="1" dirty="0" err="1">
                <a:solidFill>
                  <a:srgbClr val="00B050"/>
                </a:solidFill>
                <a:latin typeface="Aptos" panose="020B0004020202020204" pitchFamily="34" charset="0"/>
              </a:rPr>
              <a:t>Outline</a:t>
            </a:r>
            <a:endParaRPr lang="en-GB" sz="7200" b="1" dirty="0">
              <a:solidFill>
                <a:srgbClr val="00B050"/>
              </a:solidFill>
              <a:latin typeface="Aptos" panose="020B0004020202020204" pitchFamily="34" charset="0"/>
            </a:endParaRPr>
          </a:p>
        </p:txBody>
      </p:sp>
      <p:graphicFrame>
        <p:nvGraphicFramePr>
          <p:cNvPr id="5" name="Segnaposto contenuto 2">
            <a:extLst>
              <a:ext uri="{FF2B5EF4-FFF2-40B4-BE49-F238E27FC236}">
                <a16:creationId xmlns:a16="http://schemas.microsoft.com/office/drawing/2014/main" id="{56DF9F33-E086-CC2C-CE3D-405E4BCD2A09}"/>
              </a:ext>
            </a:extLst>
          </p:cNvPr>
          <p:cNvGraphicFramePr>
            <a:graphicFrameLocks noGrp="1"/>
          </p:cNvGraphicFramePr>
          <p:nvPr>
            <p:ph idx="1"/>
            <p:extLst>
              <p:ext uri="{D42A27DB-BD31-4B8C-83A1-F6EECF244321}">
                <p14:modId xmlns:p14="http://schemas.microsoft.com/office/powerpoint/2010/main" val="18504000"/>
              </p:ext>
            </p:extLst>
          </p:nvPr>
        </p:nvGraphicFramePr>
        <p:xfrm>
          <a:off x="4224528" y="205740"/>
          <a:ext cx="7443216" cy="6457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972272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312012A6-B8E7-DA3D-123D-E496B28E4D07}"/>
              </a:ext>
            </a:extLst>
          </p:cNvPr>
          <p:cNvSpPr/>
          <p:nvPr/>
        </p:nvSpPr>
        <p:spPr>
          <a:xfrm>
            <a:off x="18460" y="48401"/>
            <a:ext cx="4284937" cy="6857998"/>
          </a:xfrm>
          <a:prstGeom prst="rect">
            <a:avLst/>
          </a:prstGeom>
          <a:solidFill>
            <a:srgbClr val="FFC000"/>
          </a:solidFill>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olo 1">
            <a:extLst>
              <a:ext uri="{FF2B5EF4-FFF2-40B4-BE49-F238E27FC236}">
                <a16:creationId xmlns:a16="http://schemas.microsoft.com/office/drawing/2014/main" id="{CEA8B003-87C3-44D1-5746-618A8D47310D}"/>
              </a:ext>
            </a:extLst>
          </p:cNvPr>
          <p:cNvSpPr>
            <a:spLocks noGrp="1"/>
          </p:cNvSpPr>
          <p:nvPr>
            <p:ph type="title"/>
          </p:nvPr>
        </p:nvSpPr>
        <p:spPr>
          <a:xfrm>
            <a:off x="586478" y="1683756"/>
            <a:ext cx="3115265" cy="2396359"/>
          </a:xfrm>
        </p:spPr>
        <p:txBody>
          <a:bodyPr anchor="b">
            <a:normAutofit/>
          </a:bodyPr>
          <a:lstStyle/>
          <a:p>
            <a:pPr algn="r"/>
            <a:r>
              <a:rPr lang="it-IT" sz="4000" b="1" dirty="0" err="1">
                <a:solidFill>
                  <a:srgbClr val="00B050"/>
                </a:solidFill>
                <a:latin typeface="Aptos" panose="020B0004020202020204" pitchFamily="34" charset="0"/>
              </a:rPr>
              <a:t>Intralingual</a:t>
            </a:r>
            <a:r>
              <a:rPr lang="it-IT" sz="4000" b="1" dirty="0">
                <a:solidFill>
                  <a:srgbClr val="00B050"/>
                </a:solidFill>
                <a:latin typeface="Aptos" panose="020B0004020202020204" pitchFamily="34" charset="0"/>
              </a:rPr>
              <a:t> </a:t>
            </a:r>
            <a:r>
              <a:rPr lang="it-IT" sz="4000" b="1" dirty="0" err="1">
                <a:solidFill>
                  <a:srgbClr val="00B050"/>
                </a:solidFill>
                <a:latin typeface="Aptos" panose="020B0004020202020204" pitchFamily="34" charset="0"/>
              </a:rPr>
              <a:t>procedures</a:t>
            </a:r>
            <a:endParaRPr lang="en-GB" sz="4000" b="1" dirty="0">
              <a:solidFill>
                <a:srgbClr val="00B050"/>
              </a:solidFill>
              <a:latin typeface="Aptos" panose="020B0004020202020204" pitchFamily="34" charset="0"/>
            </a:endParaRPr>
          </a:p>
        </p:txBody>
      </p:sp>
      <p:graphicFrame>
        <p:nvGraphicFramePr>
          <p:cNvPr id="5" name="Segnaposto contenuto 2">
            <a:extLst>
              <a:ext uri="{FF2B5EF4-FFF2-40B4-BE49-F238E27FC236}">
                <a16:creationId xmlns:a16="http://schemas.microsoft.com/office/drawing/2014/main" id="{099CDC58-EF3B-B514-6540-7727848CF687}"/>
              </a:ext>
            </a:extLst>
          </p:cNvPr>
          <p:cNvGraphicFramePr>
            <a:graphicFrameLocks noGrp="1"/>
          </p:cNvGraphicFramePr>
          <p:nvPr>
            <p:ph idx="1"/>
            <p:extLst>
              <p:ext uri="{D42A27DB-BD31-4B8C-83A1-F6EECF244321}">
                <p14:modId xmlns:p14="http://schemas.microsoft.com/office/powerpoint/2010/main" val="2604975147"/>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493239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DEDCC5D-8B8A-40DB-BE90-A3AA27C64A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2" name="Rectangle 11">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A809E6B1-AD5F-2047-2C70-C9C0D38606A1}"/>
              </a:ext>
            </a:extLst>
          </p:cNvPr>
          <p:cNvSpPr>
            <a:spLocks noGrp="1"/>
          </p:cNvSpPr>
          <p:nvPr>
            <p:ph type="title"/>
          </p:nvPr>
        </p:nvSpPr>
        <p:spPr>
          <a:xfrm>
            <a:off x="1337185" y="160020"/>
            <a:ext cx="9849751" cy="762899"/>
          </a:xfrm>
        </p:spPr>
        <p:txBody>
          <a:bodyPr anchor="b">
            <a:normAutofit/>
          </a:bodyPr>
          <a:lstStyle/>
          <a:p>
            <a:pPr algn="ctr"/>
            <a:r>
              <a:rPr lang="en-GB" sz="4000" b="1" dirty="0">
                <a:solidFill>
                  <a:srgbClr val="00B050"/>
                </a:solidFill>
                <a:latin typeface="Aptos" panose="020B0004020202020204" pitchFamily="34" charset="0"/>
              </a:rPr>
              <a:t>The Epilogue: amplifications</a:t>
            </a:r>
          </a:p>
        </p:txBody>
      </p:sp>
      <p:graphicFrame>
        <p:nvGraphicFramePr>
          <p:cNvPr id="4" name="Segnaposto contenuto 3">
            <a:extLst>
              <a:ext uri="{FF2B5EF4-FFF2-40B4-BE49-F238E27FC236}">
                <a16:creationId xmlns:a16="http://schemas.microsoft.com/office/drawing/2014/main" id="{A272BDE9-6E58-5B8F-52C0-91825163CF92}"/>
              </a:ext>
            </a:extLst>
          </p:cNvPr>
          <p:cNvGraphicFramePr>
            <a:graphicFrameLocks noGrp="1"/>
          </p:cNvGraphicFramePr>
          <p:nvPr>
            <p:ph idx="1"/>
            <p:extLst>
              <p:ext uri="{D42A27DB-BD31-4B8C-83A1-F6EECF244321}">
                <p14:modId xmlns:p14="http://schemas.microsoft.com/office/powerpoint/2010/main" val="492339624"/>
              </p:ext>
            </p:extLst>
          </p:nvPr>
        </p:nvGraphicFramePr>
        <p:xfrm>
          <a:off x="1046193" y="1094572"/>
          <a:ext cx="10140743" cy="5117946"/>
        </p:xfrm>
        <a:graphic>
          <a:graphicData uri="http://schemas.openxmlformats.org/drawingml/2006/table">
            <a:tbl>
              <a:tblPr firstRow="1" bandRow="1">
                <a:tableStyleId>{1E171933-4619-4E11-9A3F-F7608DF75F80}</a:tableStyleId>
              </a:tblPr>
              <a:tblGrid>
                <a:gridCol w="4720848">
                  <a:extLst>
                    <a:ext uri="{9D8B030D-6E8A-4147-A177-3AD203B41FA5}">
                      <a16:colId xmlns:a16="http://schemas.microsoft.com/office/drawing/2014/main" val="3508422535"/>
                    </a:ext>
                  </a:extLst>
                </a:gridCol>
                <a:gridCol w="5419895">
                  <a:extLst>
                    <a:ext uri="{9D8B030D-6E8A-4147-A177-3AD203B41FA5}">
                      <a16:colId xmlns:a16="http://schemas.microsoft.com/office/drawing/2014/main" val="3047735570"/>
                    </a:ext>
                  </a:extLst>
                </a:gridCol>
              </a:tblGrid>
              <a:tr h="471840">
                <a:tc>
                  <a:txBody>
                    <a:bodyPr/>
                    <a:lstStyle/>
                    <a:p>
                      <a:endParaRPr lang="en-GB" sz="2400" dirty="0"/>
                    </a:p>
                  </a:txBody>
                  <a:tcPr marL="85662" marR="85662" marT="42831" marB="42831"/>
                </a:tc>
                <a:tc>
                  <a:txBody>
                    <a:bodyPr/>
                    <a:lstStyle/>
                    <a:p>
                      <a:endParaRPr lang="en-GB" sz="2400"/>
                    </a:p>
                  </a:txBody>
                  <a:tcPr marL="85662" marR="85662" marT="42831" marB="42831"/>
                </a:tc>
                <a:extLst>
                  <a:ext uri="{0D108BD9-81ED-4DB2-BD59-A6C34878D82A}">
                    <a16:rowId xmlns:a16="http://schemas.microsoft.com/office/drawing/2014/main" val="3991800973"/>
                  </a:ext>
                </a:extLst>
              </a:tr>
              <a:tr h="981425">
                <a:tc>
                  <a:txBody>
                    <a:bodyPr/>
                    <a:lstStyle/>
                    <a:p>
                      <a:r>
                        <a:rPr lang="en-GB" sz="2400" kern="1200">
                          <a:solidFill>
                            <a:schemeClr val="dk1"/>
                          </a:solidFill>
                          <a:effectLst/>
                        </a:rPr>
                        <a:t>The Age of Unpolished Stone</a:t>
                      </a:r>
                      <a:endParaRPr lang="en-GB" sz="2400"/>
                    </a:p>
                  </a:txBody>
                  <a:tcPr marL="85662" marR="85662" marT="42831" marB="42831"/>
                </a:tc>
                <a:tc>
                  <a:txBody>
                    <a:bodyPr/>
                    <a:lstStyle/>
                    <a:p>
                      <a:r>
                        <a:rPr lang="en-GB" sz="2400" kern="1200">
                          <a:solidFill>
                            <a:schemeClr val="dk1"/>
                          </a:solidFill>
                          <a:effectLst/>
                        </a:rPr>
                        <a:t>The Age of Unpolished Stone (formerly called Palaeolithic Age, which is Phase one of the Stone Age, when man first began making stone tools).</a:t>
                      </a:r>
                      <a:endParaRPr lang="en-GB" sz="2400"/>
                    </a:p>
                  </a:txBody>
                  <a:tcPr marL="85662" marR="85662" marT="42831" marB="42831"/>
                </a:tc>
                <a:extLst>
                  <a:ext uri="{0D108BD9-81ED-4DB2-BD59-A6C34878D82A}">
                    <a16:rowId xmlns:a16="http://schemas.microsoft.com/office/drawing/2014/main" val="4135453997"/>
                  </a:ext>
                </a:extLst>
              </a:tr>
              <a:tr h="698322">
                <a:tc>
                  <a:txBody>
                    <a:bodyPr/>
                    <a:lstStyle/>
                    <a:p>
                      <a:r>
                        <a:rPr lang="en-GB" sz="2400" kern="1200">
                          <a:solidFill>
                            <a:schemeClr val="dk1"/>
                          </a:solidFill>
                          <a:effectLst/>
                        </a:rPr>
                        <a:t>The Cretaceous Sea</a:t>
                      </a:r>
                      <a:endParaRPr lang="en-GB" sz="2400"/>
                    </a:p>
                  </a:txBody>
                  <a:tcPr marL="85662" marR="85662" marT="42831" marB="42831"/>
                </a:tc>
                <a:tc>
                  <a:txBody>
                    <a:bodyPr/>
                    <a:lstStyle/>
                    <a:p>
                      <a:r>
                        <a:rPr lang="en-GB" sz="2400" kern="1200">
                          <a:solidFill>
                            <a:schemeClr val="dk1"/>
                          </a:solidFill>
                          <a:effectLst/>
                        </a:rPr>
                        <a:t>The Cretaceous Sea (that today falls between the Gulf of Mexico and Artic Ocean)</a:t>
                      </a:r>
                      <a:endParaRPr lang="en-GB" sz="2400"/>
                    </a:p>
                  </a:txBody>
                  <a:tcPr marL="85662" marR="85662" marT="42831" marB="42831"/>
                </a:tc>
                <a:extLst>
                  <a:ext uri="{0D108BD9-81ED-4DB2-BD59-A6C34878D82A}">
                    <a16:rowId xmlns:a16="http://schemas.microsoft.com/office/drawing/2014/main" val="3641808575"/>
                  </a:ext>
                </a:extLst>
              </a:tr>
              <a:tr h="1264529">
                <a:tc>
                  <a:txBody>
                    <a:bodyPr/>
                    <a:lstStyle/>
                    <a:p>
                      <a:r>
                        <a:rPr lang="en-GB" sz="2400" kern="1200" dirty="0">
                          <a:solidFill>
                            <a:schemeClr val="dk1"/>
                          </a:solidFill>
                          <a:effectLst/>
                        </a:rPr>
                        <a:t>The Triassic Age</a:t>
                      </a:r>
                      <a:endParaRPr lang="en-GB" sz="2400" dirty="0"/>
                    </a:p>
                  </a:txBody>
                  <a:tcPr marL="85662" marR="85662" marT="42831" marB="42831"/>
                </a:tc>
                <a:tc>
                  <a:txBody>
                    <a:bodyPr/>
                    <a:lstStyle/>
                    <a:p>
                      <a:r>
                        <a:rPr lang="en-GB" sz="2400" kern="1200" dirty="0">
                          <a:solidFill>
                            <a:schemeClr val="dk1"/>
                          </a:solidFill>
                          <a:effectLst/>
                        </a:rPr>
                        <a:t>The Triassic Age – a period of 50.6 million years that approximately began from the end of the Permian Period, to the start of the Jurassic Period (more than 200 million years)</a:t>
                      </a:r>
                      <a:endParaRPr lang="en-GB" sz="2400" dirty="0"/>
                    </a:p>
                  </a:txBody>
                  <a:tcPr marL="85662" marR="85662" marT="42831" marB="42831"/>
                </a:tc>
                <a:extLst>
                  <a:ext uri="{0D108BD9-81ED-4DB2-BD59-A6C34878D82A}">
                    <a16:rowId xmlns:a16="http://schemas.microsoft.com/office/drawing/2014/main" val="681368259"/>
                  </a:ext>
                </a:extLst>
              </a:tr>
            </a:tbl>
          </a:graphicData>
        </a:graphic>
      </p:graphicFrame>
    </p:spTree>
    <p:extLst>
      <p:ext uri="{BB962C8B-B14F-4D97-AF65-F5344CB8AC3E}">
        <p14:creationId xmlns:p14="http://schemas.microsoft.com/office/powerpoint/2010/main" val="36104047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tardo 4">
            <a:extLst>
              <a:ext uri="{FF2B5EF4-FFF2-40B4-BE49-F238E27FC236}">
                <a16:creationId xmlns:a16="http://schemas.microsoft.com/office/drawing/2014/main" id="{4CD6E009-AADA-4997-351A-5654DCC322B9}"/>
              </a:ext>
            </a:extLst>
          </p:cNvPr>
          <p:cNvSpPr/>
          <p:nvPr/>
        </p:nvSpPr>
        <p:spPr>
          <a:xfrm>
            <a:off x="21936" y="0"/>
            <a:ext cx="5281584" cy="6857999"/>
          </a:xfrm>
          <a:prstGeom prst="flowChartDelay">
            <a:avLst/>
          </a:prstGeom>
          <a:solidFill>
            <a:srgbClr val="FFC000"/>
          </a:solidFill>
          <a:ln>
            <a:solidFill>
              <a:schemeClr val="accent6">
                <a:lumMod val="50000"/>
              </a:schemeClr>
            </a:solid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4000" dirty="0">
              <a:solidFill>
                <a:schemeClr val="accent6">
                  <a:lumMod val="50000"/>
                </a:schemeClr>
              </a:solidFill>
            </a:endParaRPr>
          </a:p>
        </p:txBody>
      </p:sp>
      <p:sp>
        <p:nvSpPr>
          <p:cNvPr id="7" name="Segnaposto contenuto 2">
            <a:extLst>
              <a:ext uri="{FF2B5EF4-FFF2-40B4-BE49-F238E27FC236}">
                <a16:creationId xmlns:a16="http://schemas.microsoft.com/office/drawing/2014/main" id="{902FE47E-537F-CFD8-47DA-4270AFE697F3}"/>
              </a:ext>
            </a:extLst>
          </p:cNvPr>
          <p:cNvSpPr>
            <a:spLocks noGrp="1"/>
          </p:cNvSpPr>
          <p:nvPr>
            <p:ph idx="1"/>
          </p:nvPr>
        </p:nvSpPr>
        <p:spPr>
          <a:xfrm>
            <a:off x="771236" y="1513898"/>
            <a:ext cx="3650673" cy="1915102"/>
          </a:xfrm>
        </p:spPr>
        <p:txBody>
          <a:bodyPr>
            <a:noAutofit/>
          </a:bodyPr>
          <a:lstStyle/>
          <a:p>
            <a:pPr marL="0" indent="0">
              <a:buNone/>
            </a:pPr>
            <a:r>
              <a:rPr lang="en-US" sz="4800" b="1" kern="1200" dirty="0">
                <a:solidFill>
                  <a:srgbClr val="00B050"/>
                </a:solidFill>
                <a:latin typeface="Aptos" panose="020B0004020202020204" pitchFamily="34" charset="0"/>
                <a:ea typeface="+mj-ea"/>
                <a:cs typeface="+mj-cs"/>
              </a:rPr>
              <a:t>The relationship between </a:t>
            </a:r>
            <a:r>
              <a:rPr lang="en-US" sz="4800" b="1" kern="1200" dirty="0">
                <a:solidFill>
                  <a:srgbClr val="00B050"/>
                </a:solidFill>
                <a:effectLst/>
                <a:latin typeface="Aptos" panose="020B0004020202020204" pitchFamily="34" charset="0"/>
                <a:ea typeface="+mj-ea"/>
                <a:cs typeface="+mj-cs"/>
              </a:rPr>
              <a:t>space dimensions and time</a:t>
            </a:r>
            <a:endParaRPr lang="en-GB" sz="4800" b="1" dirty="0">
              <a:solidFill>
                <a:srgbClr val="00B050"/>
              </a:solidFill>
              <a:latin typeface="Aptos" panose="020B0004020202020204" pitchFamily="34" charset="0"/>
            </a:endParaRPr>
          </a:p>
        </p:txBody>
      </p:sp>
      <p:pic>
        <p:nvPicPr>
          <p:cNvPr id="8" name="Segnaposto contenuto 3" descr="Immagine che contiene testo, schermata, software, Software multimediale&#10;&#10;Descrizione generata automaticamente">
            <a:extLst>
              <a:ext uri="{FF2B5EF4-FFF2-40B4-BE49-F238E27FC236}">
                <a16:creationId xmlns:a16="http://schemas.microsoft.com/office/drawing/2014/main" id="{4BD29F6F-8796-4F11-248B-6E5A4C166C2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3227" t="23982" r="22287" b="13300"/>
          <a:stretch/>
        </p:blipFill>
        <p:spPr bwMode="auto">
          <a:xfrm>
            <a:off x="6369754" y="224443"/>
            <a:ext cx="4637336" cy="6681354"/>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35214301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92939392-4291-348A-3C33-61B21B705559}"/>
              </a:ext>
            </a:extLst>
          </p:cNvPr>
          <p:cNvSpPr/>
          <p:nvPr/>
        </p:nvSpPr>
        <p:spPr>
          <a:xfrm>
            <a:off x="535669" y="297180"/>
            <a:ext cx="11388493" cy="24527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ttangolo 7">
            <a:extLst>
              <a:ext uri="{FF2B5EF4-FFF2-40B4-BE49-F238E27FC236}">
                <a16:creationId xmlns:a16="http://schemas.microsoft.com/office/drawing/2014/main" id="{322A71CB-A67A-2A32-3D4F-AE9808A9EAA2}"/>
              </a:ext>
            </a:extLst>
          </p:cNvPr>
          <p:cNvSpPr/>
          <p:nvPr/>
        </p:nvSpPr>
        <p:spPr>
          <a:xfrm>
            <a:off x="929639" y="712098"/>
            <a:ext cx="10088880" cy="1039836"/>
          </a:xfrm>
          <a:prstGeom prst="rect">
            <a:avLst/>
          </a:prstGeom>
          <a:solidFill>
            <a:srgbClr val="FFC000"/>
          </a:solidFill>
          <a:ln>
            <a:noFill/>
          </a:ln>
          <a:effectLst>
            <a:outerShdw blurRad="50800" dist="38100" dir="2700000" algn="tl" rotWithShape="0">
              <a:prstClr val="black">
                <a:alpha val="40000"/>
              </a:prstClr>
            </a:outerShdw>
          </a:effectLst>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olo 1">
            <a:extLst>
              <a:ext uri="{FF2B5EF4-FFF2-40B4-BE49-F238E27FC236}">
                <a16:creationId xmlns:a16="http://schemas.microsoft.com/office/drawing/2014/main" id="{DC7B0CB6-642C-A0EE-8F7E-140C3013587E}"/>
              </a:ext>
            </a:extLst>
          </p:cNvPr>
          <p:cNvSpPr>
            <a:spLocks noGrp="1"/>
          </p:cNvSpPr>
          <p:nvPr>
            <p:ph type="title"/>
          </p:nvPr>
        </p:nvSpPr>
        <p:spPr>
          <a:xfrm>
            <a:off x="1386531" y="367778"/>
            <a:ext cx="10173010" cy="1554480"/>
          </a:xfrm>
          <a:scene3d>
            <a:camera prst="orthographicFront"/>
            <a:lightRig rig="threePt" dir="t"/>
          </a:scene3d>
          <a:sp3d>
            <a:bevelT w="152400" h="50800" prst="softRound"/>
          </a:sp3d>
        </p:spPr>
        <p:txBody>
          <a:bodyPr anchor="ctr">
            <a:normAutofit/>
          </a:bodyPr>
          <a:lstStyle/>
          <a:p>
            <a:r>
              <a:rPr lang="it-IT" sz="4800" b="1" dirty="0" err="1">
                <a:solidFill>
                  <a:srgbClr val="00B050"/>
                </a:solidFill>
              </a:rPr>
              <a:t>Categories</a:t>
            </a:r>
            <a:r>
              <a:rPr lang="it-IT" sz="4800" b="1" dirty="0">
                <a:solidFill>
                  <a:srgbClr val="00B050"/>
                </a:solidFill>
              </a:rPr>
              <a:t> of </a:t>
            </a:r>
            <a:r>
              <a:rPr lang="it-IT" sz="4800" b="1" dirty="0" err="1">
                <a:solidFill>
                  <a:srgbClr val="00B050"/>
                </a:solidFill>
              </a:rPr>
              <a:t>Intralingual</a:t>
            </a:r>
            <a:r>
              <a:rPr lang="it-IT" sz="4800" b="1" dirty="0">
                <a:solidFill>
                  <a:srgbClr val="00B050"/>
                </a:solidFill>
              </a:rPr>
              <a:t> </a:t>
            </a:r>
            <a:r>
              <a:rPr lang="it-IT" sz="4800" b="1" dirty="0" err="1">
                <a:solidFill>
                  <a:srgbClr val="00B050"/>
                </a:solidFill>
              </a:rPr>
              <a:t>Translation</a:t>
            </a:r>
            <a:endParaRPr lang="en-GB" sz="4800" b="1" dirty="0">
              <a:solidFill>
                <a:srgbClr val="00B050"/>
              </a:solidFill>
            </a:endParaRPr>
          </a:p>
        </p:txBody>
      </p:sp>
      <p:graphicFrame>
        <p:nvGraphicFramePr>
          <p:cNvPr id="19" name="Segnaposto contenuto 2">
            <a:extLst>
              <a:ext uri="{FF2B5EF4-FFF2-40B4-BE49-F238E27FC236}">
                <a16:creationId xmlns:a16="http://schemas.microsoft.com/office/drawing/2014/main" id="{5095010D-A481-D7EA-F67A-B2FC2F30C260}"/>
              </a:ext>
            </a:extLst>
          </p:cNvPr>
          <p:cNvGraphicFramePr>
            <a:graphicFrameLocks/>
          </p:cNvGraphicFramePr>
          <p:nvPr>
            <p:extLst>
              <p:ext uri="{D42A27DB-BD31-4B8C-83A1-F6EECF244321}">
                <p14:modId xmlns:p14="http://schemas.microsoft.com/office/powerpoint/2010/main" val="2175400412"/>
              </p:ext>
            </p:extLst>
          </p:nvPr>
        </p:nvGraphicFramePr>
        <p:xfrm>
          <a:off x="906780" y="2936000"/>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933035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041C67D0-A496-4B86-BF61-263FF9EFD7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6068" y="320442"/>
            <a:ext cx="6572492" cy="6212748"/>
          </a:xfrm>
          <a:custGeom>
            <a:avLst/>
            <a:gdLst>
              <a:gd name="connsiteX0" fmla="*/ 0 w 6572492"/>
              <a:gd name="connsiteY0" fmla="*/ 0 h 6212748"/>
              <a:gd name="connsiteX1" fmla="*/ 2248593 w 6572492"/>
              <a:gd name="connsiteY1" fmla="*/ 0 h 6212748"/>
              <a:gd name="connsiteX2" fmla="*/ 2694770 w 6572492"/>
              <a:gd name="connsiteY2" fmla="*/ 0 h 6212748"/>
              <a:gd name="connsiteX3" fmla="*/ 2991094 w 6572492"/>
              <a:gd name="connsiteY3" fmla="*/ 0 h 6212748"/>
              <a:gd name="connsiteX4" fmla="*/ 6572492 w 6572492"/>
              <a:gd name="connsiteY4" fmla="*/ 0 h 6212748"/>
              <a:gd name="connsiteX5" fmla="*/ 6572492 w 6572492"/>
              <a:gd name="connsiteY5" fmla="*/ 2864954 h 6212748"/>
              <a:gd name="connsiteX6" fmla="*/ 3129047 w 6572492"/>
              <a:gd name="connsiteY6" fmla="*/ 6212748 h 6212748"/>
              <a:gd name="connsiteX7" fmla="*/ 2694770 w 6572492"/>
              <a:gd name="connsiteY7" fmla="*/ 6212748 h 6212748"/>
              <a:gd name="connsiteX8" fmla="*/ 2248593 w 6572492"/>
              <a:gd name="connsiteY8" fmla="*/ 6212748 h 6212748"/>
              <a:gd name="connsiteX9" fmla="*/ 0 w 6572492"/>
              <a:gd name="connsiteY9" fmla="*/ 6212748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492" h="6212748">
                <a:moveTo>
                  <a:pt x="0" y="0"/>
                </a:moveTo>
                <a:lnTo>
                  <a:pt x="2248593" y="0"/>
                </a:lnTo>
                <a:lnTo>
                  <a:pt x="2694770" y="0"/>
                </a:lnTo>
                <a:lnTo>
                  <a:pt x="2991094" y="0"/>
                </a:lnTo>
                <a:lnTo>
                  <a:pt x="6572492" y="0"/>
                </a:lnTo>
                <a:lnTo>
                  <a:pt x="6572492" y="2864954"/>
                </a:lnTo>
                <a:lnTo>
                  <a:pt x="3129047" y="6212748"/>
                </a:lnTo>
                <a:lnTo>
                  <a:pt x="2694770" y="6212748"/>
                </a:lnTo>
                <a:lnTo>
                  <a:pt x="2248593"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Right Triangle 38">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olo 1">
            <a:extLst>
              <a:ext uri="{FF2B5EF4-FFF2-40B4-BE49-F238E27FC236}">
                <a16:creationId xmlns:a16="http://schemas.microsoft.com/office/drawing/2014/main" id="{44EEEBD0-2105-BF27-569E-1A6281124C08}"/>
              </a:ext>
            </a:extLst>
          </p:cNvPr>
          <p:cNvSpPr txBox="1">
            <a:spLocks/>
          </p:cNvSpPr>
          <p:nvPr/>
        </p:nvSpPr>
        <p:spPr>
          <a:xfrm>
            <a:off x="5474282" y="670343"/>
            <a:ext cx="5957415" cy="192962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endParaRPr lang="en-US" sz="4000" b="1" dirty="0">
              <a:solidFill>
                <a:schemeClr val="accent6">
                  <a:lumMod val="75000"/>
                </a:schemeClr>
              </a:solidFill>
              <a:latin typeface="+mn-lt"/>
              <a:ea typeface="+mn-ea"/>
              <a:cs typeface="+mn-cs"/>
            </a:endParaRPr>
          </a:p>
        </p:txBody>
      </p:sp>
      <p:pic>
        <p:nvPicPr>
          <p:cNvPr id="20" name="Immagine 19">
            <a:extLst>
              <a:ext uri="{FF2B5EF4-FFF2-40B4-BE49-F238E27FC236}">
                <a16:creationId xmlns:a16="http://schemas.microsoft.com/office/drawing/2014/main" id="{534FE8A0-B09F-FB24-A91D-F5A95A630EA0}"/>
              </a:ext>
            </a:extLst>
          </p:cNvPr>
          <p:cNvPicPr>
            <a:picLocks noChangeAspect="1"/>
          </p:cNvPicPr>
          <p:nvPr/>
        </p:nvPicPr>
        <p:blipFill>
          <a:blip r:embed="rId3"/>
          <a:srcRect l="42009" t="36583" r="36642" b="40484"/>
          <a:stretch/>
        </p:blipFill>
        <p:spPr>
          <a:xfrm>
            <a:off x="8016128" y="1457464"/>
            <a:ext cx="3415569" cy="2063811"/>
          </a:xfrm>
          <a:prstGeom prst="rect">
            <a:avLst/>
          </a:prstGeom>
          <a:ln>
            <a:solidFill>
              <a:schemeClr val="tx1"/>
            </a:solidFill>
          </a:ln>
        </p:spPr>
      </p:pic>
      <p:pic>
        <p:nvPicPr>
          <p:cNvPr id="24" name="Immagine 23" descr="Immagine che contiene testo, albero di Natale, illustrazione&#10;&#10;Descrizione generata automaticamente">
            <a:extLst>
              <a:ext uri="{FF2B5EF4-FFF2-40B4-BE49-F238E27FC236}">
                <a16:creationId xmlns:a16="http://schemas.microsoft.com/office/drawing/2014/main" id="{2F512ABF-67EB-F8CF-9A13-8487759D6A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41" y="670343"/>
            <a:ext cx="3944423" cy="5566590"/>
          </a:xfrm>
          <a:prstGeom prst="rect">
            <a:avLst/>
          </a:prstGeom>
        </p:spPr>
      </p:pic>
      <p:pic>
        <p:nvPicPr>
          <p:cNvPr id="27" name="Immagine 26">
            <a:extLst>
              <a:ext uri="{FF2B5EF4-FFF2-40B4-BE49-F238E27FC236}">
                <a16:creationId xmlns:a16="http://schemas.microsoft.com/office/drawing/2014/main" id="{612B9235-0117-CC86-44B8-AC163CAB4C17}"/>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rcRect l="42845" t="16396" r="37552" b="29231"/>
          <a:stretch/>
        </p:blipFill>
        <p:spPr>
          <a:xfrm>
            <a:off x="4458246" y="664568"/>
            <a:ext cx="3497249" cy="5512472"/>
          </a:xfrm>
          <a:prstGeom prst="rect">
            <a:avLst/>
          </a:prstGeom>
          <a:ln>
            <a:solidFill>
              <a:schemeClr val="bg1"/>
            </a:solidFill>
          </a:ln>
        </p:spPr>
      </p:pic>
      <p:sp>
        <p:nvSpPr>
          <p:cNvPr id="29" name="CasellaDiTesto 28">
            <a:extLst>
              <a:ext uri="{FF2B5EF4-FFF2-40B4-BE49-F238E27FC236}">
                <a16:creationId xmlns:a16="http://schemas.microsoft.com/office/drawing/2014/main" id="{1DEDB235-C991-966A-5F03-2EC86D1E5A88}"/>
              </a:ext>
            </a:extLst>
          </p:cNvPr>
          <p:cNvSpPr txBox="1"/>
          <p:nvPr/>
        </p:nvSpPr>
        <p:spPr>
          <a:xfrm>
            <a:off x="0" y="0"/>
            <a:ext cx="12192000" cy="646331"/>
          </a:xfrm>
          <a:prstGeom prst="rect">
            <a:avLst/>
          </a:prstGeom>
          <a:solidFill>
            <a:srgbClr val="FFC000"/>
          </a:solidFill>
        </p:spPr>
        <p:txBody>
          <a:bodyPr wrap="square">
            <a:spAutoFit/>
          </a:bodyPr>
          <a:lstStyle/>
          <a:p>
            <a:pPr algn="ctr">
              <a:spcAft>
                <a:spcPts val="600"/>
              </a:spcAft>
            </a:pPr>
            <a:r>
              <a:rPr lang="en-US" sz="3600" b="1" dirty="0">
                <a:solidFill>
                  <a:srgbClr val="00B050"/>
                </a:solidFill>
                <a:latin typeface="+mn-lt"/>
                <a:ea typeface="+mn-ea"/>
                <a:cs typeface="+mn-cs"/>
              </a:rPr>
              <a:t>Marginalia, graphic glosses, glossaries and the like</a:t>
            </a:r>
          </a:p>
        </p:txBody>
      </p:sp>
      <p:cxnSp>
        <p:nvCxnSpPr>
          <p:cNvPr id="32" name="Connettore diritto 31">
            <a:extLst>
              <a:ext uri="{FF2B5EF4-FFF2-40B4-BE49-F238E27FC236}">
                <a16:creationId xmlns:a16="http://schemas.microsoft.com/office/drawing/2014/main" id="{1E7D8083-0736-AF98-0EDB-A40DD1EE19DB}"/>
              </a:ext>
            </a:extLst>
          </p:cNvPr>
          <p:cNvCxnSpPr>
            <a:cxnSpLocks/>
          </p:cNvCxnSpPr>
          <p:nvPr/>
        </p:nvCxnSpPr>
        <p:spPr>
          <a:xfrm>
            <a:off x="641774" y="690525"/>
            <a:ext cx="10905053" cy="0"/>
          </a:xfrm>
          <a:prstGeom prst="line">
            <a:avLst/>
          </a:prstGeom>
          <a:ln w="952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7354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46A0A2-50AA-EBB8-B8B2-F86CB67E977A}"/>
            </a:ext>
          </a:extLst>
        </p:cNvPr>
        <p:cNvGrpSpPr/>
        <p:nvPr/>
      </p:nvGrpSpPr>
      <p:grpSpPr>
        <a:xfrm>
          <a:off x="0" y="0"/>
          <a:ext cx="0" cy="0"/>
          <a:chOff x="0" y="0"/>
          <a:chExt cx="0" cy="0"/>
        </a:xfrm>
      </p:grpSpPr>
      <p:sp>
        <p:nvSpPr>
          <p:cNvPr id="7" name="Rettangolo 6">
            <a:extLst>
              <a:ext uri="{FF2B5EF4-FFF2-40B4-BE49-F238E27FC236}">
                <a16:creationId xmlns:a16="http://schemas.microsoft.com/office/drawing/2014/main" id="{08B6815E-CE9A-235C-AECA-F25086A46932}"/>
              </a:ext>
            </a:extLst>
          </p:cNvPr>
          <p:cNvSpPr/>
          <p:nvPr/>
        </p:nvSpPr>
        <p:spPr>
          <a:xfrm>
            <a:off x="0" y="326934"/>
            <a:ext cx="11388493" cy="24527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ttangolo 7">
            <a:extLst>
              <a:ext uri="{FF2B5EF4-FFF2-40B4-BE49-F238E27FC236}">
                <a16:creationId xmlns:a16="http://schemas.microsoft.com/office/drawing/2014/main" id="{5B5883B9-BCB5-98A5-3AC2-FFF208510B63}"/>
              </a:ext>
            </a:extLst>
          </p:cNvPr>
          <p:cNvSpPr/>
          <p:nvPr/>
        </p:nvSpPr>
        <p:spPr>
          <a:xfrm>
            <a:off x="773833" y="111858"/>
            <a:ext cx="10614660" cy="1039836"/>
          </a:xfrm>
          <a:prstGeom prst="rect">
            <a:avLst/>
          </a:prstGeom>
          <a:solidFill>
            <a:srgbClr val="FFC000"/>
          </a:solidFill>
          <a:ln>
            <a:noFill/>
          </a:ln>
          <a:effectLst>
            <a:outerShdw blurRad="50800" dist="38100" dir="2700000" algn="tl" rotWithShape="0">
              <a:prstClr val="black">
                <a:alpha val="40000"/>
              </a:prstClr>
            </a:outerShdw>
          </a:effectLst>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olo 1">
            <a:extLst>
              <a:ext uri="{FF2B5EF4-FFF2-40B4-BE49-F238E27FC236}">
                <a16:creationId xmlns:a16="http://schemas.microsoft.com/office/drawing/2014/main" id="{32D08F68-E051-FAC6-4363-5D85BE88EA82}"/>
              </a:ext>
            </a:extLst>
          </p:cNvPr>
          <p:cNvSpPr>
            <a:spLocks noGrp="1"/>
          </p:cNvSpPr>
          <p:nvPr>
            <p:ph type="title"/>
          </p:nvPr>
        </p:nvSpPr>
        <p:spPr>
          <a:xfrm>
            <a:off x="899160" y="-145464"/>
            <a:ext cx="10957869" cy="1554480"/>
          </a:xfrm>
        </p:spPr>
        <p:txBody>
          <a:bodyPr anchor="ctr">
            <a:normAutofit/>
          </a:bodyPr>
          <a:lstStyle/>
          <a:p>
            <a:r>
              <a:rPr lang="it-IT" sz="4800" b="1" dirty="0" err="1">
                <a:solidFill>
                  <a:srgbClr val="00B050"/>
                </a:solidFill>
                <a:latin typeface="Aptos" panose="020B0004020202020204" pitchFamily="34" charset="0"/>
              </a:rPr>
              <a:t>Categories</a:t>
            </a:r>
            <a:r>
              <a:rPr lang="it-IT" sz="4800" b="1" dirty="0">
                <a:solidFill>
                  <a:srgbClr val="00B050"/>
                </a:solidFill>
                <a:latin typeface="Aptos" panose="020B0004020202020204" pitchFamily="34" charset="0"/>
              </a:rPr>
              <a:t> of </a:t>
            </a:r>
            <a:r>
              <a:rPr lang="it-IT" sz="4800" b="1" dirty="0" err="1">
                <a:solidFill>
                  <a:srgbClr val="00B050"/>
                </a:solidFill>
                <a:latin typeface="Aptos" panose="020B0004020202020204" pitchFamily="34" charset="0"/>
              </a:rPr>
              <a:t>Intralingual</a:t>
            </a:r>
            <a:r>
              <a:rPr lang="it-IT" sz="4800" b="1" dirty="0">
                <a:solidFill>
                  <a:srgbClr val="00B050"/>
                </a:solidFill>
                <a:latin typeface="Aptos" panose="020B0004020202020204" pitchFamily="34" charset="0"/>
              </a:rPr>
              <a:t> </a:t>
            </a:r>
            <a:r>
              <a:rPr lang="it-IT" sz="4800" b="1" dirty="0" err="1">
                <a:solidFill>
                  <a:srgbClr val="00B050"/>
                </a:solidFill>
                <a:latin typeface="Aptos" panose="020B0004020202020204" pitchFamily="34" charset="0"/>
              </a:rPr>
              <a:t>Translation</a:t>
            </a:r>
            <a:endParaRPr lang="en-GB" sz="4800" b="1" dirty="0">
              <a:solidFill>
                <a:srgbClr val="00B050"/>
              </a:solidFill>
              <a:latin typeface="Aptos" panose="020B0004020202020204" pitchFamily="34" charset="0"/>
            </a:endParaRPr>
          </a:p>
        </p:txBody>
      </p:sp>
      <p:graphicFrame>
        <p:nvGraphicFramePr>
          <p:cNvPr id="19" name="Segnaposto contenuto 2">
            <a:extLst>
              <a:ext uri="{FF2B5EF4-FFF2-40B4-BE49-F238E27FC236}">
                <a16:creationId xmlns:a16="http://schemas.microsoft.com/office/drawing/2014/main" id="{194C8102-602D-C4A8-37C0-D5ACDBEE38B4}"/>
              </a:ext>
            </a:extLst>
          </p:cNvPr>
          <p:cNvGraphicFramePr>
            <a:graphicFrameLocks/>
          </p:cNvGraphicFramePr>
          <p:nvPr/>
        </p:nvGraphicFramePr>
        <p:xfrm>
          <a:off x="975360" y="1331045"/>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Rettangolo con angoli arrotondati 14">
            <a:extLst>
              <a:ext uri="{FF2B5EF4-FFF2-40B4-BE49-F238E27FC236}">
                <a16:creationId xmlns:a16="http://schemas.microsoft.com/office/drawing/2014/main" id="{08D1A085-7630-CFBF-9ACB-06011F614DBB}"/>
              </a:ext>
            </a:extLst>
          </p:cNvPr>
          <p:cNvSpPr/>
          <p:nvPr/>
        </p:nvSpPr>
        <p:spPr>
          <a:xfrm>
            <a:off x="3547293" y="3783835"/>
            <a:ext cx="4670693" cy="2653868"/>
          </a:xfrm>
          <a:prstGeom prst="roundRect">
            <a:avLst>
              <a:gd name="adj" fmla="val 10000"/>
            </a:avLst>
          </a:prstGeom>
          <a:solidFill>
            <a:srgbClr val="E97132"/>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GB"/>
          </a:p>
        </p:txBody>
      </p:sp>
      <p:sp>
        <p:nvSpPr>
          <p:cNvPr id="17" name="Rettangolo con angoli arrotondati 16">
            <a:extLst>
              <a:ext uri="{FF2B5EF4-FFF2-40B4-BE49-F238E27FC236}">
                <a16:creationId xmlns:a16="http://schemas.microsoft.com/office/drawing/2014/main" id="{A8BF2522-3A4E-E02B-3620-5FA6993F2DE2}"/>
              </a:ext>
            </a:extLst>
          </p:cNvPr>
          <p:cNvSpPr/>
          <p:nvPr/>
        </p:nvSpPr>
        <p:spPr>
          <a:xfrm>
            <a:off x="4281143" y="4108031"/>
            <a:ext cx="4554247" cy="2657924"/>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2600" dirty="0">
              <a:solidFill>
                <a:schemeClr val="tx1"/>
              </a:solidFill>
            </a:endParaRPr>
          </a:p>
          <a:p>
            <a:pPr algn="ctr"/>
            <a:r>
              <a:rPr lang="it-IT" sz="2600" b="1" dirty="0">
                <a:solidFill>
                  <a:schemeClr val="tx1"/>
                </a:solidFill>
              </a:rPr>
              <a:t>ANISOMESIC</a:t>
            </a:r>
          </a:p>
          <a:p>
            <a:pPr algn="ctr"/>
            <a:r>
              <a:rPr lang="en-GB" sz="2500" dirty="0">
                <a:solidFill>
                  <a:schemeClr val="tx1"/>
                </a:solidFill>
                <a:latin typeface="Times New Roman" panose="02020603050405020304" pitchFamily="18" charset="0"/>
                <a:ea typeface="Times New Roman" panose="02020603050405020304" pitchFamily="18" charset="0"/>
              </a:rPr>
              <a:t>Flexible intralingual translation characterised by the addition of other codes</a:t>
            </a:r>
            <a:r>
              <a:rPr lang="en-GB" sz="2600" dirty="0">
                <a:solidFill>
                  <a:schemeClr val="tx1"/>
                </a:solidFill>
                <a:effectLst/>
                <a:latin typeface="Times New Roman" panose="02020603050405020304" pitchFamily="18" charset="0"/>
                <a:ea typeface="Times New Roman" panose="02020603050405020304" pitchFamily="18" charset="0"/>
              </a:rPr>
              <a:t>.</a:t>
            </a:r>
            <a:endParaRPr lang="en-GB" sz="2600" dirty="0">
              <a:solidFill>
                <a:schemeClr val="tx1"/>
              </a:solidFill>
            </a:endParaRPr>
          </a:p>
        </p:txBody>
      </p:sp>
    </p:spTree>
    <p:extLst>
      <p:ext uri="{BB962C8B-B14F-4D97-AF65-F5344CB8AC3E}">
        <p14:creationId xmlns:p14="http://schemas.microsoft.com/office/powerpoint/2010/main" val="2192009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6AA8BF59-A815-65FB-77BD-CA07D4998E97}"/>
              </a:ext>
            </a:extLst>
          </p:cNvPr>
          <p:cNvSpPr>
            <a:spLocks noGrp="1"/>
          </p:cNvSpPr>
          <p:nvPr>
            <p:ph type="title"/>
          </p:nvPr>
        </p:nvSpPr>
        <p:spPr>
          <a:xfrm>
            <a:off x="2143263" y="-3568"/>
            <a:ext cx="7902073" cy="716636"/>
          </a:xfrm>
        </p:spPr>
        <p:txBody>
          <a:bodyPr vert="horz" lIns="91440" tIns="45720" rIns="91440" bIns="45720" rtlCol="0" anchor="b">
            <a:normAutofit/>
          </a:bodyPr>
          <a:lstStyle/>
          <a:p>
            <a:pPr algn="r"/>
            <a:r>
              <a:rPr lang="en-US" b="1" kern="1200" dirty="0">
                <a:solidFill>
                  <a:srgbClr val="00B050"/>
                </a:solidFill>
                <a:latin typeface="Aptos" panose="020B0004020202020204" pitchFamily="34" charset="0"/>
              </a:rPr>
              <a:t>Animated Book Summary</a:t>
            </a:r>
          </a:p>
        </p:txBody>
      </p:sp>
      <p:pic>
        <p:nvPicPr>
          <p:cNvPr id="7" name="Immagine 6">
            <a:extLst>
              <a:ext uri="{FF2B5EF4-FFF2-40B4-BE49-F238E27FC236}">
                <a16:creationId xmlns:a16="http://schemas.microsoft.com/office/drawing/2014/main" id="{A552B97F-2C1F-DFD7-F1E0-A037CBC8C51B}"/>
              </a:ext>
            </a:extLst>
          </p:cNvPr>
          <p:cNvPicPr>
            <a:picLocks noChangeAspect="1"/>
          </p:cNvPicPr>
          <p:nvPr/>
        </p:nvPicPr>
        <p:blipFill>
          <a:blip r:embed="rId4"/>
          <a:srcRect l="25125" t="44926" r="40188" b="21667"/>
          <a:stretch/>
        </p:blipFill>
        <p:spPr>
          <a:xfrm>
            <a:off x="1900519" y="1227221"/>
            <a:ext cx="8390962" cy="4545640"/>
          </a:xfrm>
          <a:prstGeom prst="rect">
            <a:avLst/>
          </a:prstGeom>
        </p:spPr>
      </p:pic>
      <p:pic>
        <p:nvPicPr>
          <p:cNvPr id="8" name="THE  TIME MACHINE BY H.G. WELLS ⁄⁄ ANIMATED BOOK SUMMARY (1080p_30fps_H264-128kbit_AAC) 00_03_30-00_04_23">
            <a:hlinkClick r:id="" action="ppaction://media"/>
            <a:extLst>
              <a:ext uri="{FF2B5EF4-FFF2-40B4-BE49-F238E27FC236}">
                <a16:creationId xmlns:a16="http://schemas.microsoft.com/office/drawing/2014/main" id="{6564D5C5-62A6-41C3-75D9-308C0A53F42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900519" y="1317014"/>
            <a:ext cx="8390962" cy="4654684"/>
          </a:xfrm>
          <a:prstGeom prst="rect">
            <a:avLst/>
          </a:prstGeom>
        </p:spPr>
      </p:pic>
    </p:spTree>
    <p:extLst>
      <p:ext uri="{BB962C8B-B14F-4D97-AF65-F5344CB8AC3E}">
        <p14:creationId xmlns:p14="http://schemas.microsoft.com/office/powerpoint/2010/main" val="276736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8"/>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asellaDiTesto 2">
            <a:extLst>
              <a:ext uri="{FF2B5EF4-FFF2-40B4-BE49-F238E27FC236}">
                <a16:creationId xmlns:a16="http://schemas.microsoft.com/office/drawing/2014/main" id="{E890979E-81C7-4C6A-89BC-6794F9F6F24E}"/>
              </a:ext>
            </a:extLst>
          </p:cNvPr>
          <p:cNvSpPr txBox="1"/>
          <p:nvPr/>
        </p:nvSpPr>
        <p:spPr>
          <a:xfrm>
            <a:off x="1543050" y="759938"/>
            <a:ext cx="9239426" cy="856652"/>
          </a:xfrm>
          <a:prstGeom prst="rect">
            <a:avLst/>
          </a:prstGeom>
          <a:solidFill>
            <a:srgbClr val="FFC000"/>
          </a:solidFill>
          <a:scene3d>
            <a:camera prst="orthographicFront"/>
            <a:lightRig rig="threePt" dir="t"/>
          </a:scene3d>
          <a:sp3d>
            <a:bevelT w="152400" h="50800" prst="softRound"/>
          </a:sp3d>
        </p:spPr>
        <p:txBody>
          <a:bodyPr vert="horz" lIns="91440" tIns="45720" rIns="91440" bIns="45720" rtlCol="0" anchor="b">
            <a:normAutofit/>
          </a:bodyPr>
          <a:lstStyle/>
          <a:p>
            <a:pPr algn="ctr" defTabSz="914400">
              <a:lnSpc>
                <a:spcPct val="90000"/>
              </a:lnSpc>
              <a:spcBef>
                <a:spcPct val="0"/>
              </a:spcBef>
              <a:spcAft>
                <a:spcPts val="600"/>
              </a:spcAft>
            </a:pPr>
            <a:r>
              <a:rPr lang="en-US" sz="5400" b="1" kern="1200" dirty="0">
                <a:solidFill>
                  <a:srgbClr val="00B050"/>
                </a:solidFill>
                <a:latin typeface="Aptos" panose="020B0004020202020204" pitchFamily="34" charset="0"/>
                <a:ea typeface="+mj-ea"/>
                <a:cs typeface="+mj-cs"/>
              </a:rPr>
              <a:t>Introduction to measles</a:t>
            </a:r>
          </a:p>
        </p:txBody>
      </p:sp>
      <p:pic>
        <p:nvPicPr>
          <p:cNvPr id="5" name="Immagine 4">
            <a:extLst>
              <a:ext uri="{FF2B5EF4-FFF2-40B4-BE49-F238E27FC236}">
                <a16:creationId xmlns:a16="http://schemas.microsoft.com/office/drawing/2014/main" id="{FD452908-45DF-E3D8-0ED2-D66F9D533912}"/>
              </a:ext>
            </a:extLst>
          </p:cNvPr>
          <p:cNvPicPr>
            <a:picLocks noChangeAspect="1"/>
          </p:cNvPicPr>
          <p:nvPr/>
        </p:nvPicPr>
        <p:blipFill>
          <a:blip r:embed="rId4"/>
          <a:srcRect l="41151" t="45965" r="25790" b="22105"/>
          <a:stretch/>
        </p:blipFill>
        <p:spPr>
          <a:xfrm>
            <a:off x="823823" y="2097810"/>
            <a:ext cx="5964441" cy="3240382"/>
          </a:xfrm>
          <a:prstGeom prst="rect">
            <a:avLst/>
          </a:prstGeom>
        </p:spPr>
      </p:pic>
      <p:pic>
        <p:nvPicPr>
          <p:cNvPr id="7" name="Immagine 6">
            <a:extLst>
              <a:ext uri="{FF2B5EF4-FFF2-40B4-BE49-F238E27FC236}">
                <a16:creationId xmlns:a16="http://schemas.microsoft.com/office/drawing/2014/main" id="{865F394B-3E9C-A7BF-5026-D7B928ED66FE}"/>
              </a:ext>
            </a:extLst>
          </p:cNvPr>
          <p:cNvPicPr>
            <a:picLocks noChangeAspect="1"/>
          </p:cNvPicPr>
          <p:nvPr/>
        </p:nvPicPr>
        <p:blipFill>
          <a:blip r:embed="rId5"/>
          <a:srcRect l="52432" t="47017" r="19281" b="41379"/>
          <a:stretch/>
        </p:blipFill>
        <p:spPr>
          <a:xfrm>
            <a:off x="6033472" y="4066052"/>
            <a:ext cx="5513355" cy="1272140"/>
          </a:xfrm>
          <a:prstGeom prst="rect">
            <a:avLst/>
          </a:prstGeom>
        </p:spPr>
      </p:pic>
      <p:pic>
        <p:nvPicPr>
          <p:cNvPr id="9" name="INTROD Measles">
            <a:hlinkClick r:id="" action="ppaction://media"/>
            <a:extLst>
              <a:ext uri="{FF2B5EF4-FFF2-40B4-BE49-F238E27FC236}">
                <a16:creationId xmlns:a16="http://schemas.microsoft.com/office/drawing/2014/main" id="{86006331-F26D-540A-1EF4-A17966FCCFC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41775" y="623275"/>
            <a:ext cx="10905052" cy="5744546"/>
          </a:xfrm>
          <a:prstGeom prst="rect">
            <a:avLst/>
          </a:prstGeom>
          <a:ln>
            <a:solidFill>
              <a:schemeClr val="tx1"/>
            </a:solidFill>
          </a:ln>
        </p:spPr>
      </p:pic>
    </p:spTree>
    <p:extLst>
      <p:ext uri="{BB962C8B-B14F-4D97-AF65-F5344CB8AC3E}">
        <p14:creationId xmlns:p14="http://schemas.microsoft.com/office/powerpoint/2010/main" val="297194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9" fill="hold" display="0">
                  <p:stCondLst>
                    <p:cond delay="indefinite"/>
                  </p:stCondLst>
                </p:cTn>
                <p:tgtEl>
                  <p:spTgt spid="9"/>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64200740-7EC0-ABDA-8310-1AA1C0F8D8A6}"/>
              </a:ext>
            </a:extLst>
          </p:cNvPr>
          <p:cNvSpPr>
            <a:spLocks noGrp="1"/>
          </p:cNvSpPr>
          <p:nvPr>
            <p:ph type="title"/>
          </p:nvPr>
        </p:nvSpPr>
        <p:spPr>
          <a:xfrm>
            <a:off x="956826" y="1112969"/>
            <a:ext cx="3937298" cy="4166010"/>
          </a:xfrm>
        </p:spPr>
        <p:txBody>
          <a:bodyPr vert="horz" lIns="91440" tIns="45720" rIns="91440" bIns="45720" rtlCol="0" anchor="ctr">
            <a:normAutofit/>
          </a:bodyPr>
          <a:lstStyle/>
          <a:p>
            <a:r>
              <a:rPr lang="en-US" b="1" kern="1200" dirty="0" err="1">
                <a:solidFill>
                  <a:srgbClr val="FFFFFF"/>
                </a:solidFill>
                <a:latin typeface="Aptos" panose="020B0004020202020204" pitchFamily="34" charset="0"/>
              </a:rPr>
              <a:t>Anisomesic</a:t>
            </a:r>
            <a:r>
              <a:rPr lang="en-US" b="1" kern="1200" dirty="0">
                <a:solidFill>
                  <a:srgbClr val="FFFFFF"/>
                </a:solidFill>
                <a:latin typeface="Aptos" panose="020B0004020202020204" pitchFamily="34" charset="0"/>
              </a:rPr>
              <a:t> intralingual translation</a:t>
            </a:r>
          </a:p>
        </p:txBody>
      </p:sp>
      <p:sp>
        <p:nvSpPr>
          <p:cNvPr id="14" name="Freeform: Shape 13">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Rettangolo con angoli arrotondati 4">
            <a:extLst>
              <a:ext uri="{FF2B5EF4-FFF2-40B4-BE49-F238E27FC236}">
                <a16:creationId xmlns:a16="http://schemas.microsoft.com/office/drawing/2014/main" id="{41ED9D01-0D44-8527-EBC3-97B7D4E28377}"/>
              </a:ext>
            </a:extLst>
          </p:cNvPr>
          <p:cNvSpPr/>
          <p:nvPr/>
        </p:nvSpPr>
        <p:spPr>
          <a:xfrm>
            <a:off x="6946938" y="3977735"/>
            <a:ext cx="3909060" cy="172593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it-IT" sz="2800" b="1" dirty="0" err="1">
                <a:latin typeface="Aptos" panose="020B0004020202020204" pitchFamily="34" charset="0"/>
              </a:rPr>
              <a:t>Inframesic</a:t>
            </a:r>
            <a:endParaRPr lang="it-IT" sz="2800" b="1">
              <a:latin typeface="Aptos" panose="020B0004020202020204" pitchFamily="34" charset="0"/>
            </a:endParaRPr>
          </a:p>
          <a:p>
            <a:pPr algn="ctr">
              <a:spcAft>
                <a:spcPts val="600"/>
              </a:spcAft>
            </a:pPr>
            <a:r>
              <a:rPr lang="it-IT" sz="2800" b="1" dirty="0">
                <a:latin typeface="Aptos" panose="020B0004020202020204" pitchFamily="34" charset="0"/>
              </a:rPr>
              <a:t>(</a:t>
            </a:r>
            <a:r>
              <a:rPr lang="it-IT" sz="2800" b="1" dirty="0" err="1">
                <a:latin typeface="Aptos" panose="020B0004020202020204" pitchFamily="34" charset="0"/>
              </a:rPr>
              <a:t>less</a:t>
            </a:r>
            <a:r>
              <a:rPr lang="it-IT" sz="2800" b="1" dirty="0">
                <a:latin typeface="Aptos" panose="020B0004020202020204" pitchFamily="34" charset="0"/>
              </a:rPr>
              <a:t> </a:t>
            </a:r>
            <a:r>
              <a:rPr lang="it-IT" sz="2800" b="1" dirty="0" err="1">
                <a:latin typeface="Aptos" panose="020B0004020202020204" pitchFamily="34" charset="0"/>
              </a:rPr>
              <a:t>channels</a:t>
            </a:r>
            <a:r>
              <a:rPr lang="it-IT" sz="2800" b="1" dirty="0">
                <a:latin typeface="Aptos" panose="020B0004020202020204" pitchFamily="34" charset="0"/>
              </a:rPr>
              <a:t>)</a:t>
            </a:r>
            <a:endParaRPr lang="en-GB" sz="2800" b="1">
              <a:latin typeface="Aptos" panose="020B0004020202020204" pitchFamily="34" charset="0"/>
            </a:endParaRPr>
          </a:p>
        </p:txBody>
      </p:sp>
      <p:sp>
        <p:nvSpPr>
          <p:cNvPr id="6" name="Rettangolo con angoli arrotondati 5">
            <a:extLst>
              <a:ext uri="{FF2B5EF4-FFF2-40B4-BE49-F238E27FC236}">
                <a16:creationId xmlns:a16="http://schemas.microsoft.com/office/drawing/2014/main" id="{1EA257B3-2C1B-985B-F733-87E757E0256C}"/>
              </a:ext>
            </a:extLst>
          </p:cNvPr>
          <p:cNvSpPr/>
          <p:nvPr/>
        </p:nvSpPr>
        <p:spPr>
          <a:xfrm>
            <a:off x="6779298" y="723995"/>
            <a:ext cx="3909060" cy="172593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it-IT" sz="2800" b="1" dirty="0" err="1">
                <a:latin typeface="Aptos" panose="020B0004020202020204" pitchFamily="34" charset="0"/>
              </a:rPr>
              <a:t>Ultramesic</a:t>
            </a:r>
            <a:endParaRPr lang="it-IT" sz="2800" b="1" dirty="0">
              <a:latin typeface="Aptos" panose="020B0004020202020204" pitchFamily="34" charset="0"/>
            </a:endParaRPr>
          </a:p>
          <a:p>
            <a:pPr algn="ctr">
              <a:spcAft>
                <a:spcPts val="600"/>
              </a:spcAft>
            </a:pPr>
            <a:r>
              <a:rPr lang="it-IT" sz="2800" b="1" dirty="0">
                <a:latin typeface="Aptos" panose="020B0004020202020204" pitchFamily="34" charset="0"/>
              </a:rPr>
              <a:t>(more </a:t>
            </a:r>
            <a:r>
              <a:rPr lang="it-IT" sz="2800" b="1" dirty="0" err="1">
                <a:latin typeface="Aptos" panose="020B0004020202020204" pitchFamily="34" charset="0"/>
              </a:rPr>
              <a:t>channels</a:t>
            </a:r>
            <a:r>
              <a:rPr lang="it-IT" sz="2800" b="1" dirty="0">
                <a:latin typeface="Aptos" panose="020B0004020202020204" pitchFamily="34" charset="0"/>
              </a:rPr>
              <a:t>)</a:t>
            </a:r>
            <a:endParaRPr lang="en-GB" sz="2800" b="1" dirty="0">
              <a:latin typeface="Aptos" panose="020B0004020202020204" pitchFamily="34" charset="0"/>
            </a:endParaRPr>
          </a:p>
        </p:txBody>
      </p:sp>
      <p:cxnSp>
        <p:nvCxnSpPr>
          <p:cNvPr id="4" name="Connettore 2 3">
            <a:extLst>
              <a:ext uri="{FF2B5EF4-FFF2-40B4-BE49-F238E27FC236}">
                <a16:creationId xmlns:a16="http://schemas.microsoft.com/office/drawing/2014/main" id="{002DC807-95AD-38B2-6471-575132AE81F1}"/>
              </a:ext>
            </a:extLst>
          </p:cNvPr>
          <p:cNvCxnSpPr>
            <a:cxnSpLocks/>
            <a:endCxn id="6" idx="1"/>
          </p:cNvCxnSpPr>
          <p:nvPr/>
        </p:nvCxnSpPr>
        <p:spPr>
          <a:xfrm flipV="1">
            <a:off x="5110405" y="1586960"/>
            <a:ext cx="1668893" cy="1453952"/>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ttore 2 8">
            <a:extLst>
              <a:ext uri="{FF2B5EF4-FFF2-40B4-BE49-F238E27FC236}">
                <a16:creationId xmlns:a16="http://schemas.microsoft.com/office/drawing/2014/main" id="{FA9F22EA-E015-0E72-B107-1D99FFD090C4}"/>
              </a:ext>
            </a:extLst>
          </p:cNvPr>
          <p:cNvCxnSpPr>
            <a:cxnSpLocks/>
          </p:cNvCxnSpPr>
          <p:nvPr/>
        </p:nvCxnSpPr>
        <p:spPr>
          <a:xfrm>
            <a:off x="5110405" y="3253563"/>
            <a:ext cx="1758228" cy="1499190"/>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856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Segnaposto contenuto 3" descr="Immagine che contiene testo, Carattere, calligrafia, bianco e nero&#10;&#10;Descrizione generata automaticamente">
            <a:extLst>
              <a:ext uri="{FF2B5EF4-FFF2-40B4-BE49-F238E27FC236}">
                <a16:creationId xmlns:a16="http://schemas.microsoft.com/office/drawing/2014/main" id="{EC5E94D1-1F48-00C6-47DE-88C8D993DB06}"/>
              </a:ext>
            </a:extLst>
          </p:cNvPr>
          <p:cNvPicPr>
            <a:picLocks noChangeAspect="1"/>
          </p:cNvPicPr>
          <p:nvPr/>
        </p:nvPicPr>
        <p:blipFill>
          <a:blip r:embed="rId3">
            <a:extLst>
              <a:ext uri="{28A0092B-C50C-407E-A947-70E740481C1C}">
                <a14:useLocalDpi xmlns:a14="http://schemas.microsoft.com/office/drawing/2010/main" val="0"/>
              </a:ext>
            </a:extLst>
          </a:blip>
          <a:srcRect l="20248" t="21783" r="17288" b="15466"/>
          <a:stretch/>
        </p:blipFill>
        <p:spPr>
          <a:xfrm>
            <a:off x="6193912" y="0"/>
            <a:ext cx="5814586" cy="7016640"/>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sp>
        <p:nvSpPr>
          <p:cNvPr id="5" name="Titolo 1">
            <a:extLst>
              <a:ext uri="{FF2B5EF4-FFF2-40B4-BE49-F238E27FC236}">
                <a16:creationId xmlns:a16="http://schemas.microsoft.com/office/drawing/2014/main" id="{BB0A7883-06A9-A30B-5960-930EE09690B4}"/>
              </a:ext>
            </a:extLst>
          </p:cNvPr>
          <p:cNvSpPr>
            <a:spLocks noGrp="1"/>
          </p:cNvSpPr>
          <p:nvPr>
            <p:ph type="title"/>
          </p:nvPr>
        </p:nvSpPr>
        <p:spPr>
          <a:xfrm>
            <a:off x="-50800" y="0"/>
            <a:ext cx="6177282" cy="6857999"/>
          </a:xfrm>
          <a:gradFill>
            <a:gsLst>
              <a:gs pos="84000">
                <a:srgbClr val="FFD041"/>
              </a:gs>
              <a:gs pos="100000">
                <a:srgbClr val="FFC000"/>
              </a:gs>
              <a:gs pos="75000">
                <a:schemeClr val="accent1">
                  <a:lumMod val="0"/>
                  <a:lumOff val="100000"/>
                </a:schemeClr>
              </a:gs>
              <a:gs pos="96000">
                <a:schemeClr val="accent1">
                  <a:lumMod val="100000"/>
                </a:schemeClr>
              </a:gs>
            </a:gsLst>
            <a:path path="circle">
              <a:fillToRect l="50000" t="-80000" r="50000" b="180000"/>
            </a:path>
          </a:gradFill>
        </p:spPr>
        <p:txBody>
          <a:bodyPr anchor="ctr">
            <a:normAutofit/>
          </a:bodyPr>
          <a:lstStyle/>
          <a:p>
            <a:pPr algn="ctr"/>
            <a:r>
              <a:rPr lang="it-IT" sz="4800" b="1" dirty="0" err="1">
                <a:solidFill>
                  <a:srgbClr val="517D33"/>
                </a:solidFill>
                <a:latin typeface="Aptos" panose="020B0004020202020204" pitchFamily="34" charset="0"/>
              </a:rPr>
              <a:t>Example</a:t>
            </a:r>
            <a:r>
              <a:rPr lang="it-IT" sz="4800" b="1" dirty="0">
                <a:solidFill>
                  <a:srgbClr val="517D33"/>
                </a:solidFill>
                <a:latin typeface="Aptos" panose="020B0004020202020204" pitchFamily="34" charset="0"/>
              </a:rPr>
              <a:t> of </a:t>
            </a:r>
            <a:br>
              <a:rPr lang="it-IT" sz="4800" b="1" dirty="0">
                <a:solidFill>
                  <a:srgbClr val="517D33"/>
                </a:solidFill>
                <a:latin typeface="Aptos" panose="020B0004020202020204" pitchFamily="34" charset="0"/>
              </a:rPr>
            </a:br>
            <a:r>
              <a:rPr lang="it-IT" sz="4800" b="1" dirty="0" err="1">
                <a:solidFill>
                  <a:srgbClr val="517D33"/>
                </a:solidFill>
                <a:latin typeface="Aptos" panose="020B0004020202020204" pitchFamily="34" charset="0"/>
              </a:rPr>
              <a:t>intralingual</a:t>
            </a:r>
            <a:r>
              <a:rPr lang="it-IT" sz="4800" b="1" dirty="0">
                <a:solidFill>
                  <a:srgbClr val="517D33"/>
                </a:solidFill>
                <a:latin typeface="Aptos" panose="020B0004020202020204" pitchFamily="34" charset="0"/>
              </a:rPr>
              <a:t> </a:t>
            </a:r>
            <a:r>
              <a:rPr lang="it-IT" sz="4800" b="1" dirty="0" err="1">
                <a:solidFill>
                  <a:srgbClr val="517D33"/>
                </a:solidFill>
                <a:latin typeface="Aptos" panose="020B0004020202020204" pitchFamily="34" charset="0"/>
              </a:rPr>
              <a:t>Translation</a:t>
            </a:r>
            <a:r>
              <a:rPr lang="it-IT" sz="4800" b="1" dirty="0">
                <a:solidFill>
                  <a:srgbClr val="517D33"/>
                </a:solidFill>
                <a:latin typeface="Aptos" panose="020B0004020202020204" pitchFamily="34" charset="0"/>
              </a:rPr>
              <a:t> brief</a:t>
            </a:r>
            <a:br>
              <a:rPr lang="it-IT" sz="4800" b="1" dirty="0">
                <a:solidFill>
                  <a:srgbClr val="517D33"/>
                </a:solidFill>
                <a:latin typeface="Aptos" panose="020B0004020202020204" pitchFamily="34" charset="0"/>
              </a:rPr>
            </a:br>
            <a:r>
              <a:rPr lang="it-IT" sz="2000" b="1" dirty="0">
                <a:solidFill>
                  <a:srgbClr val="517D33"/>
                </a:solidFill>
                <a:latin typeface="Aptos" panose="020B0004020202020204" pitchFamily="34" charset="0"/>
              </a:rPr>
              <a:t>(Canepari 2024)</a:t>
            </a:r>
            <a:endParaRPr lang="en-GB" sz="4800" b="1" dirty="0">
              <a:solidFill>
                <a:srgbClr val="517D33"/>
              </a:solidFill>
              <a:latin typeface="Aptos" panose="020B0004020202020204" pitchFamily="34" charset="0"/>
            </a:endParaRPr>
          </a:p>
        </p:txBody>
      </p:sp>
    </p:spTree>
    <p:extLst>
      <p:ext uri="{BB962C8B-B14F-4D97-AF65-F5344CB8AC3E}">
        <p14:creationId xmlns:p14="http://schemas.microsoft.com/office/powerpoint/2010/main" val="1810276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2FEC0AF8-3360-0619-A659-68C14572D293}"/>
              </a:ext>
            </a:extLst>
          </p:cNvPr>
          <p:cNvSpPr>
            <a:spLocks noGrp="1"/>
          </p:cNvSpPr>
          <p:nvPr>
            <p:ph type="title"/>
          </p:nvPr>
        </p:nvSpPr>
        <p:spPr>
          <a:xfrm>
            <a:off x="521970" y="591344"/>
            <a:ext cx="3200400" cy="5585619"/>
          </a:xfrm>
          <a:solidFill>
            <a:srgbClr val="FFC000"/>
          </a:solidFill>
          <a:scene3d>
            <a:camera prst="orthographicFront"/>
            <a:lightRig rig="threePt" dir="t"/>
          </a:scene3d>
          <a:sp3d>
            <a:bevelT w="152400" h="50800" prst="softRound"/>
          </a:sp3d>
        </p:spPr>
        <p:txBody>
          <a:bodyPr>
            <a:normAutofit/>
          </a:bodyPr>
          <a:lstStyle/>
          <a:p>
            <a:pPr algn="ctr"/>
            <a:r>
              <a:rPr lang="en-GB" sz="3700" b="1" dirty="0" err="1">
                <a:solidFill>
                  <a:srgbClr val="00B050"/>
                </a:solidFill>
                <a:effectLst/>
                <a:latin typeface="Times New Roman" panose="02020603050405020304" pitchFamily="18" charset="0"/>
                <a:ea typeface="Aptos" panose="020B0004020202020204" pitchFamily="34" charset="0"/>
              </a:rPr>
              <a:t>Korning</a:t>
            </a:r>
            <a:r>
              <a:rPr lang="en-GB" sz="3700" b="1" dirty="0">
                <a:solidFill>
                  <a:srgbClr val="00B050"/>
                </a:solidFill>
                <a:effectLst/>
                <a:latin typeface="Times New Roman" panose="02020603050405020304" pitchFamily="18" charset="0"/>
                <a:ea typeface="Aptos" panose="020B0004020202020204" pitchFamily="34" charset="0"/>
              </a:rPr>
              <a:t> </a:t>
            </a:r>
            <a:r>
              <a:rPr lang="en-GB" sz="3700" b="1" dirty="0" err="1">
                <a:solidFill>
                  <a:srgbClr val="00B050"/>
                </a:solidFill>
                <a:effectLst/>
                <a:latin typeface="Times New Roman" panose="02020603050405020304" pitchFamily="18" charset="0"/>
                <a:ea typeface="Aptos" panose="020B0004020202020204" pitchFamily="34" charset="0"/>
              </a:rPr>
              <a:t>Zethsen</a:t>
            </a:r>
            <a:r>
              <a:rPr lang="en-GB" sz="3700" b="1" dirty="0">
                <a:solidFill>
                  <a:srgbClr val="00B050"/>
                </a:solidFill>
                <a:effectLst/>
                <a:latin typeface="Times New Roman" panose="02020603050405020304" pitchFamily="18" charset="0"/>
                <a:ea typeface="Aptos" panose="020B0004020202020204" pitchFamily="34" charset="0"/>
              </a:rPr>
              <a:t>(2009)</a:t>
            </a:r>
            <a:endParaRPr lang="en-GB" sz="3700" b="1" dirty="0">
              <a:solidFill>
                <a:srgbClr val="00B050"/>
              </a:solidFill>
            </a:endParaRPr>
          </a:p>
        </p:txBody>
      </p:sp>
      <p:sp>
        <p:nvSpPr>
          <p:cNvPr id="7"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egnaposto contenuto 2">
            <a:extLst>
              <a:ext uri="{FF2B5EF4-FFF2-40B4-BE49-F238E27FC236}">
                <a16:creationId xmlns:a16="http://schemas.microsoft.com/office/drawing/2014/main" id="{7ED94AF8-937D-D94F-D85B-7207579DF870}"/>
              </a:ext>
            </a:extLst>
          </p:cNvPr>
          <p:cNvSpPr>
            <a:spLocks noGrp="1"/>
          </p:cNvSpPr>
          <p:nvPr>
            <p:ph idx="1"/>
          </p:nvPr>
        </p:nvSpPr>
        <p:spPr>
          <a:xfrm>
            <a:off x="5196328" y="522764"/>
            <a:ext cx="5656812" cy="5585619"/>
          </a:xfrm>
        </p:spPr>
        <p:txBody>
          <a:bodyPr anchor="ctr">
            <a:normAutofit/>
          </a:bodyPr>
          <a:lstStyle/>
          <a:p>
            <a:pPr marL="0" indent="0" algn="ctr">
              <a:buNone/>
            </a:pPr>
            <a:r>
              <a:rPr lang="en-GB" dirty="0">
                <a:effectLst/>
                <a:latin typeface="Times New Roman" panose="02020603050405020304" pitchFamily="18" charset="0"/>
                <a:ea typeface="Aptos" panose="020B0004020202020204" pitchFamily="34" charset="0"/>
              </a:rPr>
              <a:t>“we need much more empirically-based research to provide a thorough and comprehensive description of intralingual translation”</a:t>
            </a:r>
            <a:endParaRPr lang="en-GB" dirty="0"/>
          </a:p>
        </p:txBody>
      </p:sp>
    </p:spTree>
    <p:extLst>
      <p:ext uri="{BB962C8B-B14F-4D97-AF65-F5344CB8AC3E}">
        <p14:creationId xmlns:p14="http://schemas.microsoft.com/office/powerpoint/2010/main" val="35264072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C7EAD4-8D23-6B0B-2557-910CC2F6DF9F}"/>
              </a:ext>
            </a:extLst>
          </p:cNvPr>
          <p:cNvSpPr>
            <a:spLocks noGrp="1"/>
          </p:cNvSpPr>
          <p:nvPr>
            <p:ph type="title"/>
          </p:nvPr>
        </p:nvSpPr>
        <p:spPr>
          <a:xfrm>
            <a:off x="1092843" y="96253"/>
            <a:ext cx="10515600" cy="703847"/>
          </a:xfrm>
          <a:solidFill>
            <a:srgbClr val="FFC000"/>
          </a:solidFill>
          <a:scene3d>
            <a:camera prst="orthographicFront"/>
            <a:lightRig rig="threePt" dir="t"/>
          </a:scene3d>
          <a:sp3d>
            <a:bevelT w="152400" h="50800" prst="softRound"/>
          </a:sp3d>
        </p:spPr>
        <p:txBody>
          <a:bodyPr/>
          <a:lstStyle/>
          <a:p>
            <a:pPr algn="ctr"/>
            <a:r>
              <a:rPr lang="en-US" b="1" noProof="0" dirty="0">
                <a:solidFill>
                  <a:srgbClr val="00B050"/>
                </a:solidFill>
                <a:latin typeface="Aptos" panose="020B0004020202020204" pitchFamily="34" charset="0"/>
              </a:rPr>
              <a:t>Hybridity in human experience</a:t>
            </a:r>
          </a:p>
        </p:txBody>
      </p:sp>
      <p:pic>
        <p:nvPicPr>
          <p:cNvPr id="5" name="Segnaposto contenuto 4">
            <a:extLst>
              <a:ext uri="{FF2B5EF4-FFF2-40B4-BE49-F238E27FC236}">
                <a16:creationId xmlns:a16="http://schemas.microsoft.com/office/drawing/2014/main" id="{C56C1ED7-748C-1397-A65D-03302488DDE8}"/>
              </a:ext>
            </a:extLst>
          </p:cNvPr>
          <p:cNvPicPr>
            <a:picLocks noGrp="1" noChangeAspect="1"/>
          </p:cNvPicPr>
          <p:nvPr>
            <p:ph idx="1"/>
          </p:nvPr>
        </p:nvPicPr>
        <p:blipFill>
          <a:blip r:embed="rId2"/>
          <a:srcRect l="26875" t="34388" r="51208" b="8929"/>
          <a:stretch/>
        </p:blipFill>
        <p:spPr>
          <a:xfrm>
            <a:off x="168443" y="971550"/>
            <a:ext cx="3980206" cy="5790197"/>
          </a:xfrm>
        </p:spPr>
      </p:pic>
      <p:pic>
        <p:nvPicPr>
          <p:cNvPr id="11" name="Immagine 10">
            <a:extLst>
              <a:ext uri="{FF2B5EF4-FFF2-40B4-BE49-F238E27FC236}">
                <a16:creationId xmlns:a16="http://schemas.microsoft.com/office/drawing/2014/main" id="{370DA4BA-537F-D0D5-9FB8-6A3F1FCD30B0}"/>
              </a:ext>
            </a:extLst>
          </p:cNvPr>
          <p:cNvPicPr>
            <a:picLocks noChangeAspect="1"/>
          </p:cNvPicPr>
          <p:nvPr/>
        </p:nvPicPr>
        <p:blipFill>
          <a:blip r:embed="rId3"/>
          <a:srcRect l="50813" t="36834" r="29312" b="12333"/>
          <a:stretch/>
        </p:blipFill>
        <p:spPr>
          <a:xfrm>
            <a:off x="7828304" y="1065656"/>
            <a:ext cx="3996706" cy="5749978"/>
          </a:xfrm>
          <a:prstGeom prst="rect">
            <a:avLst/>
          </a:prstGeom>
        </p:spPr>
      </p:pic>
      <p:sp>
        <p:nvSpPr>
          <p:cNvPr id="14" name="CasellaDiTesto 13">
            <a:extLst>
              <a:ext uri="{FF2B5EF4-FFF2-40B4-BE49-F238E27FC236}">
                <a16:creationId xmlns:a16="http://schemas.microsoft.com/office/drawing/2014/main" id="{08566F0F-2C18-0F02-E3F6-D70794AD2E94}"/>
              </a:ext>
            </a:extLst>
          </p:cNvPr>
          <p:cNvSpPr txBox="1"/>
          <p:nvPr/>
        </p:nvSpPr>
        <p:spPr>
          <a:xfrm>
            <a:off x="4572000" y="1885950"/>
            <a:ext cx="2446020" cy="2554545"/>
          </a:xfrm>
          <a:prstGeom prst="rect">
            <a:avLst/>
          </a:prstGeom>
          <a:noFill/>
        </p:spPr>
        <p:txBody>
          <a:bodyPr wrap="square" rtlCol="0">
            <a:spAutoFit/>
          </a:bodyPr>
          <a:lstStyle/>
          <a:p>
            <a:r>
              <a:rPr lang="it-IT" sz="4000" b="1" dirty="0" err="1">
                <a:solidFill>
                  <a:schemeClr val="accent6"/>
                </a:solidFill>
              </a:rPr>
              <a:t>Contract</a:t>
            </a:r>
            <a:r>
              <a:rPr lang="it-IT" sz="4000" b="1" dirty="0">
                <a:solidFill>
                  <a:schemeClr val="accent6"/>
                </a:solidFill>
              </a:rPr>
              <a:t>: Financial Services Provider</a:t>
            </a:r>
            <a:endParaRPr lang="en-GB" sz="4000" b="1" dirty="0">
              <a:solidFill>
                <a:schemeClr val="accent6"/>
              </a:solidFill>
            </a:endParaRPr>
          </a:p>
        </p:txBody>
      </p:sp>
    </p:spTree>
    <p:extLst>
      <p:ext uri="{BB962C8B-B14F-4D97-AF65-F5344CB8AC3E}">
        <p14:creationId xmlns:p14="http://schemas.microsoft.com/office/powerpoint/2010/main" val="39941714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C74047D6-0B6F-920F-29C6-772C5D0682C8}"/>
              </a:ext>
            </a:extLst>
          </p:cNvPr>
          <p:cNvSpPr>
            <a:spLocks noGrp="1"/>
          </p:cNvSpPr>
          <p:nvPr>
            <p:ph type="title"/>
          </p:nvPr>
        </p:nvSpPr>
        <p:spPr>
          <a:xfrm>
            <a:off x="179383" y="35758"/>
            <a:ext cx="4620511" cy="1080412"/>
          </a:xfrm>
        </p:spPr>
        <p:txBody>
          <a:bodyPr vert="horz" lIns="91440" tIns="45720" rIns="91440" bIns="45720" rtlCol="0" anchor="b">
            <a:normAutofit/>
          </a:bodyPr>
          <a:lstStyle/>
          <a:p>
            <a:pPr algn="r"/>
            <a:r>
              <a:rPr lang="en-US" sz="6000" b="1" kern="1200" dirty="0">
                <a:solidFill>
                  <a:srgbClr val="FFFF00"/>
                </a:solidFill>
                <a:latin typeface="Aptos" panose="020B0004020202020204" pitchFamily="34" charset="0"/>
              </a:rPr>
              <a:t>Greco (2016)</a:t>
            </a:r>
          </a:p>
        </p:txBody>
      </p:sp>
      <p:sp>
        <p:nvSpPr>
          <p:cNvPr id="3" name="Segnaposto contenuto 2">
            <a:extLst>
              <a:ext uri="{FF2B5EF4-FFF2-40B4-BE49-F238E27FC236}">
                <a16:creationId xmlns:a16="http://schemas.microsoft.com/office/drawing/2014/main" id="{4A83D178-5EDB-2173-21E4-246151868635}"/>
              </a:ext>
            </a:extLst>
          </p:cNvPr>
          <p:cNvSpPr>
            <a:spLocks noGrp="1"/>
          </p:cNvSpPr>
          <p:nvPr>
            <p:ph idx="1"/>
          </p:nvPr>
        </p:nvSpPr>
        <p:spPr>
          <a:xfrm>
            <a:off x="4151107" y="3429000"/>
            <a:ext cx="7644627" cy="1329443"/>
          </a:xfrm>
        </p:spPr>
        <p:txBody>
          <a:bodyPr vert="horz" lIns="91440" tIns="45720" rIns="91440" bIns="45720" rtlCol="0">
            <a:noAutofit/>
          </a:bodyPr>
          <a:lstStyle/>
          <a:p>
            <a:pPr marL="0" indent="0" algn="ctr">
              <a:buNone/>
            </a:pPr>
            <a:r>
              <a:rPr lang="en-US" sz="4800" kern="1200" dirty="0">
                <a:solidFill>
                  <a:schemeClr val="tx1"/>
                </a:solidFill>
                <a:latin typeface="Aptos" panose="020B0004020202020204" pitchFamily="34" charset="0"/>
              </a:rPr>
              <a:t>Accessibility as a human right</a:t>
            </a:r>
          </a:p>
        </p:txBody>
      </p:sp>
    </p:spTree>
    <p:extLst>
      <p:ext uri="{BB962C8B-B14F-4D97-AF65-F5344CB8AC3E}">
        <p14:creationId xmlns:p14="http://schemas.microsoft.com/office/powerpoint/2010/main" val="13121283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84000">
              <a:srgbClr val="FFD041"/>
            </a:gs>
            <a:gs pos="100000">
              <a:srgbClr val="FFC000"/>
            </a:gs>
            <a:gs pos="78000">
              <a:schemeClr val="accent1">
                <a:lumMod val="0"/>
                <a:lumOff val="100000"/>
              </a:schemeClr>
            </a:gs>
            <a:gs pos="98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4" name="Freccia in giù 3">
            <a:extLst>
              <a:ext uri="{FF2B5EF4-FFF2-40B4-BE49-F238E27FC236}">
                <a16:creationId xmlns:a16="http://schemas.microsoft.com/office/drawing/2014/main" id="{2B79C1B4-CD91-D913-FECB-CB97D079090F}"/>
              </a:ext>
            </a:extLst>
          </p:cNvPr>
          <p:cNvSpPr/>
          <p:nvPr/>
        </p:nvSpPr>
        <p:spPr>
          <a:xfrm>
            <a:off x="7465072" y="2990602"/>
            <a:ext cx="1004558" cy="1104621"/>
          </a:xfrm>
          <a:prstGeom prst="downArrow">
            <a:avLst/>
          </a:prstGeom>
          <a:solidFill>
            <a:srgbClr val="E971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e 2">
            <a:extLst>
              <a:ext uri="{FF2B5EF4-FFF2-40B4-BE49-F238E27FC236}">
                <a16:creationId xmlns:a16="http://schemas.microsoft.com/office/drawing/2014/main" id="{DF4F4D71-8072-8029-9747-8D6AA01581AF}"/>
              </a:ext>
            </a:extLst>
          </p:cNvPr>
          <p:cNvSpPr/>
          <p:nvPr/>
        </p:nvSpPr>
        <p:spPr>
          <a:xfrm>
            <a:off x="525113" y="1150341"/>
            <a:ext cx="4619938" cy="4557318"/>
          </a:xfrm>
          <a:prstGeom prst="ellipse">
            <a:avLst/>
          </a:prstGeom>
          <a:solidFill>
            <a:srgbClr val="FFC000"/>
          </a:solidFill>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olo 1">
            <a:extLst>
              <a:ext uri="{FF2B5EF4-FFF2-40B4-BE49-F238E27FC236}">
                <a16:creationId xmlns:a16="http://schemas.microsoft.com/office/drawing/2014/main" id="{A68E35E6-79F0-69CC-96CF-10BC2986E0A4}"/>
              </a:ext>
            </a:extLst>
          </p:cNvPr>
          <p:cNvSpPr txBox="1">
            <a:spLocks/>
          </p:cNvSpPr>
          <p:nvPr/>
        </p:nvSpPr>
        <p:spPr>
          <a:xfrm>
            <a:off x="1021488" y="1396686"/>
            <a:ext cx="3859122" cy="40646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5400" b="1" dirty="0" err="1">
                <a:solidFill>
                  <a:srgbClr val="00B050"/>
                </a:solidFill>
                <a:latin typeface="Aptos" panose="020B0004020202020204" pitchFamily="34" charset="0"/>
              </a:rPr>
              <a:t>Conclusion</a:t>
            </a:r>
            <a:endParaRPr lang="en-GB" sz="5400" b="1" dirty="0">
              <a:solidFill>
                <a:srgbClr val="00B050"/>
              </a:solidFill>
              <a:latin typeface="Aptos" panose="020B0004020202020204" pitchFamily="34" charset="0"/>
            </a:endParaRPr>
          </a:p>
        </p:txBody>
      </p:sp>
      <p:sp>
        <p:nvSpPr>
          <p:cNvPr id="13" name="Rettangolo con angoli arrotondati 12">
            <a:extLst>
              <a:ext uri="{FF2B5EF4-FFF2-40B4-BE49-F238E27FC236}">
                <a16:creationId xmlns:a16="http://schemas.microsoft.com/office/drawing/2014/main" id="{54532DEE-99C0-6642-0C70-D3490850435B}"/>
              </a:ext>
            </a:extLst>
          </p:cNvPr>
          <p:cNvSpPr/>
          <p:nvPr/>
        </p:nvSpPr>
        <p:spPr>
          <a:xfrm>
            <a:off x="5641426" y="274320"/>
            <a:ext cx="3868334" cy="2263140"/>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ttangolo con angoli arrotondati 14">
            <a:extLst>
              <a:ext uri="{FF2B5EF4-FFF2-40B4-BE49-F238E27FC236}">
                <a16:creationId xmlns:a16="http://schemas.microsoft.com/office/drawing/2014/main" id="{BF2CFBD1-9A91-D439-E159-DBB710DA3878}"/>
              </a:ext>
            </a:extLst>
          </p:cNvPr>
          <p:cNvSpPr/>
          <p:nvPr/>
        </p:nvSpPr>
        <p:spPr>
          <a:xfrm>
            <a:off x="6045255" y="736953"/>
            <a:ext cx="3868334" cy="2175789"/>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endParaRPr lang="en-US" dirty="0"/>
          </a:p>
        </p:txBody>
      </p:sp>
      <p:sp>
        <p:nvSpPr>
          <p:cNvPr id="17" name="CasellaDiTesto 16">
            <a:extLst>
              <a:ext uri="{FF2B5EF4-FFF2-40B4-BE49-F238E27FC236}">
                <a16:creationId xmlns:a16="http://schemas.microsoft.com/office/drawing/2014/main" id="{0BF34D87-70F9-B668-6186-2B8F2701F3F9}"/>
              </a:ext>
            </a:extLst>
          </p:cNvPr>
          <p:cNvSpPr txBox="1"/>
          <p:nvPr/>
        </p:nvSpPr>
        <p:spPr>
          <a:xfrm>
            <a:off x="6654505" y="1405890"/>
            <a:ext cx="3057169" cy="707886"/>
          </a:xfrm>
          <a:prstGeom prst="rect">
            <a:avLst/>
          </a:prstGeom>
          <a:noFill/>
        </p:spPr>
        <p:txBody>
          <a:bodyPr wrap="square" rtlCol="0">
            <a:spAutoFit/>
          </a:bodyPr>
          <a:lstStyle/>
          <a:p>
            <a:pPr lvl="0"/>
            <a:r>
              <a:rPr lang="it-IT" sz="4000" b="1" dirty="0" err="1"/>
              <a:t>Hybrid</a:t>
            </a:r>
            <a:r>
              <a:rPr lang="it-IT" sz="4000" b="1" dirty="0"/>
              <a:t> texts</a:t>
            </a:r>
            <a:endParaRPr lang="en-US" sz="4000" b="1" dirty="0"/>
          </a:p>
        </p:txBody>
      </p:sp>
      <p:sp>
        <p:nvSpPr>
          <p:cNvPr id="20" name="Rettangolo con angoli arrotondati 19">
            <a:extLst>
              <a:ext uri="{FF2B5EF4-FFF2-40B4-BE49-F238E27FC236}">
                <a16:creationId xmlns:a16="http://schemas.microsoft.com/office/drawing/2014/main" id="{756B22A4-86C5-5E39-D58F-90C8B3DB1038}"/>
              </a:ext>
            </a:extLst>
          </p:cNvPr>
          <p:cNvSpPr/>
          <p:nvPr/>
        </p:nvSpPr>
        <p:spPr>
          <a:xfrm>
            <a:off x="6033184" y="4133989"/>
            <a:ext cx="3868334" cy="2263140"/>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ttangolo con angoli arrotondati 20">
            <a:extLst>
              <a:ext uri="{FF2B5EF4-FFF2-40B4-BE49-F238E27FC236}">
                <a16:creationId xmlns:a16="http://schemas.microsoft.com/office/drawing/2014/main" id="{BF4FABC5-6AC7-FA23-69FB-597E18CD4113}"/>
              </a:ext>
            </a:extLst>
          </p:cNvPr>
          <p:cNvSpPr/>
          <p:nvPr/>
        </p:nvSpPr>
        <p:spPr>
          <a:xfrm>
            <a:off x="6535463" y="4532131"/>
            <a:ext cx="3868334" cy="2175789"/>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endParaRPr lang="en-US" dirty="0"/>
          </a:p>
        </p:txBody>
      </p:sp>
      <p:sp>
        <p:nvSpPr>
          <p:cNvPr id="22" name="CasellaDiTesto 21">
            <a:extLst>
              <a:ext uri="{FF2B5EF4-FFF2-40B4-BE49-F238E27FC236}">
                <a16:creationId xmlns:a16="http://schemas.microsoft.com/office/drawing/2014/main" id="{68EA6BD4-D86B-D64F-EB87-DCD5120C384C}"/>
              </a:ext>
            </a:extLst>
          </p:cNvPr>
          <p:cNvSpPr txBox="1"/>
          <p:nvPr/>
        </p:nvSpPr>
        <p:spPr>
          <a:xfrm>
            <a:off x="6535463" y="5265559"/>
            <a:ext cx="4078787" cy="707886"/>
          </a:xfrm>
          <a:prstGeom prst="rect">
            <a:avLst/>
          </a:prstGeom>
          <a:noFill/>
        </p:spPr>
        <p:txBody>
          <a:bodyPr wrap="square" rtlCol="0">
            <a:spAutoFit/>
          </a:bodyPr>
          <a:lstStyle/>
          <a:p>
            <a:pPr lvl="0"/>
            <a:r>
              <a:rPr lang="it-IT" sz="4000" b="1" dirty="0" err="1"/>
              <a:t>Hybrid</a:t>
            </a:r>
            <a:r>
              <a:rPr lang="it-IT" sz="4000" b="1" dirty="0"/>
              <a:t> </a:t>
            </a:r>
            <a:r>
              <a:rPr lang="it-IT" sz="4000" b="1" dirty="0" err="1"/>
              <a:t>categories</a:t>
            </a:r>
            <a:endParaRPr lang="en-US" sz="4000" b="1" dirty="0"/>
          </a:p>
        </p:txBody>
      </p:sp>
    </p:spTree>
    <p:extLst>
      <p:ext uri="{BB962C8B-B14F-4D97-AF65-F5344CB8AC3E}">
        <p14:creationId xmlns:p14="http://schemas.microsoft.com/office/powerpoint/2010/main" val="2091209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0" grpId="0" animBg="1"/>
      <p:bldP spid="21" grpId="0" animBg="1"/>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84000">
              <a:srgbClr val="FFD041"/>
            </a:gs>
            <a:gs pos="100000">
              <a:srgbClr val="FFC000"/>
            </a:gs>
            <a:gs pos="81000">
              <a:schemeClr val="accent1">
                <a:lumMod val="0"/>
                <a:lumOff val="100000"/>
              </a:schemeClr>
            </a:gs>
            <a:gs pos="98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702CA6-0794-B1BC-19EB-B6A5D83E1004}"/>
              </a:ext>
            </a:extLst>
          </p:cNvPr>
          <p:cNvSpPr>
            <a:spLocks noGrp="1"/>
          </p:cNvSpPr>
          <p:nvPr>
            <p:ph type="title"/>
          </p:nvPr>
        </p:nvSpPr>
        <p:spPr>
          <a:xfrm>
            <a:off x="497728" y="0"/>
            <a:ext cx="8303372" cy="1325563"/>
          </a:xfrm>
        </p:spPr>
        <p:txBody>
          <a:bodyPr>
            <a:normAutofit/>
          </a:bodyPr>
          <a:lstStyle/>
          <a:p>
            <a:pPr algn="ctr"/>
            <a:r>
              <a:rPr lang="it-IT" b="1" dirty="0">
                <a:solidFill>
                  <a:srgbClr val="00B050"/>
                </a:solidFill>
                <a:latin typeface="Aptos" panose="020B0004020202020204" pitchFamily="34" charset="0"/>
              </a:rPr>
              <a:t>From: </a:t>
            </a:r>
            <a:r>
              <a:rPr lang="it-IT" b="1" i="1" dirty="0">
                <a:solidFill>
                  <a:srgbClr val="00B050"/>
                </a:solidFill>
                <a:latin typeface="Aptos" panose="020B0004020202020204" pitchFamily="34" charset="0"/>
              </a:rPr>
              <a:t>A Theory of Adaptation</a:t>
            </a:r>
            <a:r>
              <a:rPr lang="it-IT" b="1" dirty="0">
                <a:solidFill>
                  <a:srgbClr val="00B050"/>
                </a:solidFill>
                <a:latin typeface="Aptos" panose="020B0004020202020204" pitchFamily="34" charset="0"/>
              </a:rPr>
              <a:t> (2006)</a:t>
            </a:r>
            <a:endParaRPr lang="en-GB" b="1" dirty="0">
              <a:solidFill>
                <a:srgbClr val="00B050"/>
              </a:solidFill>
              <a:latin typeface="Aptos" panose="020B0004020202020204" pitchFamily="34" charset="0"/>
            </a:endParaRPr>
          </a:p>
        </p:txBody>
      </p:sp>
      <p:sp>
        <p:nvSpPr>
          <p:cNvPr id="7" name="Segnaposto contenuto 6">
            <a:extLst>
              <a:ext uri="{FF2B5EF4-FFF2-40B4-BE49-F238E27FC236}">
                <a16:creationId xmlns:a16="http://schemas.microsoft.com/office/drawing/2014/main" id="{C1108309-C0F1-DD06-0525-CAF424626079}"/>
              </a:ext>
            </a:extLst>
          </p:cNvPr>
          <p:cNvSpPr>
            <a:spLocks noGrp="1"/>
          </p:cNvSpPr>
          <p:nvPr>
            <p:ph idx="1"/>
          </p:nvPr>
        </p:nvSpPr>
        <p:spPr>
          <a:xfrm>
            <a:off x="1314450" y="1690688"/>
            <a:ext cx="5631158" cy="5122237"/>
          </a:xfrm>
        </p:spPr>
        <p:txBody>
          <a:bodyPr>
            <a:normAutofit/>
          </a:bodyPr>
          <a:lstStyle/>
          <a:p>
            <a:pPr marL="0" indent="0">
              <a:buNone/>
            </a:pPr>
            <a:r>
              <a:rPr lang="en-GB" sz="2800" b="0" i="0" dirty="0">
                <a:effectLst/>
              </a:rPr>
              <a:t>“To be second is not to be secondary or inferior; likewise, to be first is not to be </a:t>
            </a:r>
            <a:r>
              <a:rPr lang="en-GB" sz="2800" b="0" i="0" dirty="0" err="1">
                <a:effectLst/>
              </a:rPr>
              <a:t>originary</a:t>
            </a:r>
            <a:r>
              <a:rPr lang="en-GB" sz="2800" b="0" i="0" dirty="0">
                <a:effectLst/>
              </a:rPr>
              <a:t> or authoritative. Yet […] disparaging opinions on adaptation as a secondary mode—belated and therefore derivative—persist. One aim of this book [A Theory of Adaptation] is to challenge that denigration.” (Hutcheon, 2006)</a:t>
            </a:r>
          </a:p>
          <a:p>
            <a:endParaRPr lang="en-GB" dirty="0"/>
          </a:p>
        </p:txBody>
      </p:sp>
      <p:pic>
        <p:nvPicPr>
          <p:cNvPr id="6" name="Picture 5">
            <a:extLst>
              <a:ext uri="{FF2B5EF4-FFF2-40B4-BE49-F238E27FC236}">
                <a16:creationId xmlns:a16="http://schemas.microsoft.com/office/drawing/2014/main" id="{05FE6A6B-7AE6-583E-5F06-86EA88CF2A27}"/>
              </a:ext>
            </a:extLst>
          </p:cNvPr>
          <p:cNvPicPr>
            <a:picLocks noChangeAspect="1"/>
          </p:cNvPicPr>
          <p:nvPr/>
        </p:nvPicPr>
        <p:blipFill>
          <a:blip r:embed="rId2">
            <a:duotone>
              <a:prstClr val="black"/>
              <a:schemeClr val="accent6">
                <a:tint val="45000"/>
                <a:satMod val="400000"/>
              </a:schemeClr>
            </a:duotone>
          </a:blip>
          <a:srcRect l="26588" r="5163" b="1"/>
          <a:stretch/>
        </p:blipFill>
        <p:spPr>
          <a:xfrm>
            <a:off x="6784792" y="1197797"/>
            <a:ext cx="4462405" cy="4462405"/>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scene3d>
            <a:camera prst="orthographicFront"/>
            <a:lightRig rig="threePt" dir="t"/>
          </a:scene3d>
          <a:sp3d>
            <a:bevelT w="152400" h="50800" prst="softRound"/>
          </a:sp3d>
        </p:spPr>
      </p:pic>
    </p:spTree>
    <p:extLst>
      <p:ext uri="{BB962C8B-B14F-4D97-AF65-F5344CB8AC3E}">
        <p14:creationId xmlns:p14="http://schemas.microsoft.com/office/powerpoint/2010/main" val="42820815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84000">
              <a:srgbClr val="FFD041"/>
            </a:gs>
            <a:gs pos="100000">
              <a:srgbClr val="FFC000"/>
            </a:gs>
            <a:gs pos="79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DC6A9D-B055-C433-4B79-38F877732995}"/>
              </a:ext>
            </a:extLst>
          </p:cNvPr>
          <p:cNvSpPr>
            <a:spLocks noGrp="1"/>
          </p:cNvSpPr>
          <p:nvPr>
            <p:ph type="title"/>
          </p:nvPr>
        </p:nvSpPr>
        <p:spPr>
          <a:xfrm>
            <a:off x="836676" y="0"/>
            <a:ext cx="10515600" cy="1039813"/>
          </a:xfrm>
        </p:spPr>
        <p:txBody>
          <a:bodyPr>
            <a:normAutofit/>
          </a:bodyPr>
          <a:lstStyle/>
          <a:p>
            <a:pPr algn="ctr"/>
            <a:r>
              <a:rPr lang="it-IT" sz="5400" b="1" dirty="0" err="1">
                <a:solidFill>
                  <a:schemeClr val="accent6"/>
                </a:solidFill>
                <a:latin typeface="Aptos" panose="020B0004020202020204" pitchFamily="34" charset="0"/>
              </a:rPr>
              <a:t>References</a:t>
            </a:r>
            <a:endParaRPr lang="en-GB" sz="5400" b="1" dirty="0">
              <a:solidFill>
                <a:schemeClr val="accent6"/>
              </a:solidFill>
              <a:latin typeface="Aptos" panose="020B0004020202020204" pitchFamily="34" charset="0"/>
            </a:endParaRPr>
          </a:p>
        </p:txBody>
      </p:sp>
      <p:sp>
        <p:nvSpPr>
          <p:cNvPr id="3" name="Segnaposto contenuto 2">
            <a:extLst>
              <a:ext uri="{FF2B5EF4-FFF2-40B4-BE49-F238E27FC236}">
                <a16:creationId xmlns:a16="http://schemas.microsoft.com/office/drawing/2014/main" id="{244CE555-69F1-99CE-5CFB-C91D0165265F}"/>
              </a:ext>
            </a:extLst>
          </p:cNvPr>
          <p:cNvSpPr>
            <a:spLocks noGrp="1"/>
          </p:cNvSpPr>
          <p:nvPr>
            <p:ph idx="1"/>
          </p:nvPr>
        </p:nvSpPr>
        <p:spPr>
          <a:xfrm>
            <a:off x="988827" y="1198343"/>
            <a:ext cx="9973341" cy="4251960"/>
          </a:xfrm>
        </p:spPr>
        <p:txBody>
          <a:bodyPr>
            <a:noAutofit/>
          </a:bodyPr>
          <a:lstStyle/>
          <a:p>
            <a:endParaRPr lang="en-GB" sz="1200" dirty="0"/>
          </a:p>
          <a:p>
            <a:pPr marL="892175" indent="-355600"/>
            <a:r>
              <a:rPr lang="en-GB" sz="1200" dirty="0"/>
              <a:t>	Allen, K. &amp; </a:t>
            </a:r>
            <a:r>
              <a:rPr lang="en-GB" sz="1200" dirty="0" err="1"/>
              <a:t>Ingulsrud</a:t>
            </a:r>
            <a:r>
              <a:rPr lang="en-GB" sz="1200" dirty="0"/>
              <a:t>, J.E. (2003).  ‘Manga literacy: popular culture and the reading habits of Japanese college students’, </a:t>
            </a:r>
            <a:r>
              <a:rPr lang="en-GB" sz="1200" i="1" dirty="0"/>
              <a:t>Journal of Adolescent and Adult Literacy </a:t>
            </a:r>
            <a:r>
              <a:rPr lang="en-GB" sz="1200" dirty="0"/>
              <a:t>46/8, 674-	83.</a:t>
            </a:r>
          </a:p>
          <a:p>
            <a:pPr marL="892175" indent="-355600"/>
            <a:r>
              <a:rPr lang="en-GB" sz="1200" dirty="0" err="1"/>
              <a:t>Bintz</a:t>
            </a:r>
            <a:r>
              <a:rPr lang="en-GB" sz="1200" dirty="0"/>
              <a:t>, p., &amp; </a:t>
            </a:r>
            <a:r>
              <a:rPr lang="en-GB" sz="1200" dirty="0" err="1"/>
              <a:t>Ciecierski</a:t>
            </a:r>
            <a:r>
              <a:rPr lang="en-GB" sz="1200" dirty="0"/>
              <a:t>, L.M. (2017). ‘Hybrid Text: an engaging genre to teach content area material across the curriculum’, </a:t>
            </a:r>
            <a:r>
              <a:rPr lang="en-GB" sz="1200" i="1" dirty="0"/>
              <a:t>The Reading Teacher</a:t>
            </a:r>
            <a:r>
              <a:rPr lang="en-GB" sz="1200" dirty="0"/>
              <a:t>, 71, 61-69.</a:t>
            </a:r>
          </a:p>
          <a:p>
            <a:pPr marL="892175" indent="-355600"/>
            <a:r>
              <a:rPr lang="en-GB" sz="1200" dirty="0"/>
              <a:t>	British Dyslexia Association (2023). Dyslexia style guide. Retrieved December 30, 2024, from https://tinyurl.com/5fp4av5b.</a:t>
            </a:r>
          </a:p>
          <a:p>
            <a:pPr marL="892175" indent="-355600"/>
            <a:r>
              <a:rPr lang="en-GB" sz="1200" dirty="0"/>
              <a:t>	Byrne, J. (2006). </a:t>
            </a:r>
            <a:r>
              <a:rPr lang="en-GB" sz="1200" i="1" dirty="0"/>
              <a:t>Technical Translation. Usability Strategies for Translating Technical Documentation</a:t>
            </a:r>
            <a:r>
              <a:rPr lang="en-GB" sz="1200" dirty="0"/>
              <a:t>. Springer.</a:t>
            </a:r>
          </a:p>
          <a:p>
            <a:pPr marL="892175" indent="-355600"/>
            <a:r>
              <a:rPr lang="en-GB" sz="1200" dirty="0"/>
              <a:t> </a:t>
            </a:r>
            <a:r>
              <a:rPr lang="en-GB" sz="1200" dirty="0" err="1"/>
              <a:t>Canepari</a:t>
            </a:r>
            <a:r>
              <a:rPr lang="en-GB" sz="1200" dirty="0"/>
              <a:t>, M. (2023). ‘Intralingual and </a:t>
            </a:r>
            <a:r>
              <a:rPr lang="en-GB" sz="1200" dirty="0" err="1"/>
              <a:t>intersemiotic</a:t>
            </a:r>
            <a:r>
              <a:rPr lang="en-GB" sz="1200" dirty="0"/>
              <a:t> translation for accessibility in educational and social environments – focus on legal language’, </a:t>
            </a:r>
            <a:r>
              <a:rPr lang="en-GB" sz="1200" i="1" dirty="0"/>
              <a:t>Comparative </a:t>
            </a:r>
            <a:r>
              <a:rPr lang="en-GB" sz="1200" i="1" dirty="0" err="1"/>
              <a:t>Legilinguistics</a:t>
            </a:r>
            <a:r>
              <a:rPr lang="en-GB" sz="1200" i="1" dirty="0"/>
              <a:t>,</a:t>
            </a:r>
            <a:r>
              <a:rPr lang="en-GB" sz="1200" dirty="0"/>
              <a:t> 56(4), 147-170.</a:t>
            </a:r>
          </a:p>
          <a:p>
            <a:pPr marL="892175" indent="-355600"/>
            <a:r>
              <a:rPr lang="en-GB" sz="1200" dirty="0" err="1"/>
              <a:t>Canepari</a:t>
            </a:r>
            <a:r>
              <a:rPr lang="en-GB" sz="1200" dirty="0"/>
              <a:t>, M. (2024). ‘</a:t>
            </a:r>
            <a:r>
              <a:rPr lang="en-GB" sz="1200" b="0" i="0" dirty="0">
                <a:effectLst/>
              </a:rPr>
              <a:t>On the theory and practice of intralingual translation and its typologies’, </a:t>
            </a:r>
            <a:r>
              <a:rPr lang="en-GB" sz="1200" b="0" i="1" dirty="0">
                <a:effectLst/>
              </a:rPr>
              <a:t>Perspectives </a:t>
            </a:r>
            <a:r>
              <a:rPr lang="en-GB" sz="1200" b="0" dirty="0">
                <a:solidFill>
                  <a:srgbClr val="212529"/>
                </a:solidFill>
                <a:effectLst/>
              </a:rPr>
              <a:t>32(6),  1-22.. </a:t>
            </a:r>
            <a:endParaRPr lang="en-GB" sz="1200" b="0" dirty="0">
              <a:effectLst/>
            </a:endParaRPr>
          </a:p>
          <a:p>
            <a:pPr marL="892175" indent="-355600"/>
            <a:r>
              <a:rPr lang="en-GB" sz="1200" dirty="0" err="1"/>
              <a:t>Canepari</a:t>
            </a:r>
            <a:r>
              <a:rPr lang="en-GB" sz="1200" dirty="0"/>
              <a:t>, M. (2024). ‘Applying intralingual strategies and procedures to both literary and specialized texts’. In C. Nicolae &amp; A. Pop (Eds). </a:t>
            </a:r>
            <a:r>
              <a:rPr lang="en-GB" sz="1200" i="1" dirty="0"/>
              <a:t>Humanities in the Spotlight. </a:t>
            </a:r>
            <a:r>
              <a:rPr lang="en-GB" sz="1200" dirty="0"/>
              <a:t>Presa </a:t>
            </a:r>
            <a:r>
              <a:rPr lang="en-GB" sz="1200" dirty="0" err="1"/>
              <a:t>Universitară</a:t>
            </a:r>
            <a:r>
              <a:rPr lang="en-GB" sz="1200" dirty="0"/>
              <a:t> </a:t>
            </a:r>
            <a:r>
              <a:rPr lang="en-GB" sz="1200" dirty="0" err="1"/>
              <a:t>Clujeană</a:t>
            </a:r>
            <a:r>
              <a:rPr lang="en-GB" sz="1200" dirty="0"/>
              <a:t>, 85-98.</a:t>
            </a:r>
          </a:p>
          <a:p>
            <a:pPr marL="892175" indent="-355600"/>
            <a:r>
              <a:rPr lang="en-GB" sz="1200" dirty="0"/>
              <a:t>	Clark, R., and Lyons, C. (2011/2004). </a:t>
            </a:r>
            <a:r>
              <a:rPr lang="en-GB" sz="1200" i="1" dirty="0"/>
              <a:t>Graphics for Learning: Proven Guidelines for Planning, Designing, and Evaluating Visuals in Training Materials</a:t>
            </a:r>
            <a:r>
              <a:rPr lang="en-GB" sz="1200" dirty="0"/>
              <a:t>. Pfeiffer.</a:t>
            </a:r>
          </a:p>
          <a:p>
            <a:pPr marL="892175" indent="-355600"/>
            <a:r>
              <a:rPr lang="en-GB" sz="1200" dirty="0"/>
              <a:t>	Gottlieb, H. (2017). ‘Semiotics and translation’. In K. </a:t>
            </a:r>
            <a:r>
              <a:rPr lang="en-GB" sz="1200" dirty="0" err="1"/>
              <a:t>Malmkjær</a:t>
            </a:r>
            <a:r>
              <a:rPr lang="en-GB" sz="1200" dirty="0"/>
              <a:t> (Ed.), </a:t>
            </a:r>
            <a:r>
              <a:rPr lang="en-GB" sz="1200" i="1" dirty="0"/>
              <a:t>The Routledge Handbook of translation studies and linguistics</a:t>
            </a:r>
            <a:r>
              <a:rPr lang="en-GB" sz="1200" dirty="0"/>
              <a:t>. Routledge, 45-63.</a:t>
            </a:r>
          </a:p>
          <a:p>
            <a:pPr marL="892175" indent="-355600"/>
            <a:r>
              <a:rPr lang="en-GB" sz="1200" dirty="0"/>
              <a:t>Greco, G.M. (2017). ‘On Accessibility as a Human Right, with an Application to Media Accessibility’. In A. </a:t>
            </a:r>
            <a:r>
              <a:rPr lang="en-GB" sz="1200" dirty="0" err="1"/>
              <a:t>Matamala</a:t>
            </a:r>
            <a:r>
              <a:rPr lang="en-GB" sz="1200" dirty="0"/>
              <a:t> and P. Orero (Eds.), </a:t>
            </a:r>
            <a:r>
              <a:rPr lang="en-GB" sz="1200" i="1" dirty="0"/>
              <a:t>Researching Audio Description. New Approaches. </a:t>
            </a:r>
            <a:r>
              <a:rPr lang="en-GB" sz="1200" dirty="0"/>
              <a:t>Palgrave, 11-33.</a:t>
            </a:r>
          </a:p>
          <a:p>
            <a:pPr marL="892175" indent="-355600"/>
            <a:r>
              <a:rPr lang="en-GB" sz="1200" dirty="0"/>
              <a:t>	Harrison, B. (1991). </a:t>
            </a:r>
            <a:r>
              <a:rPr lang="en-GB" sz="1200" i="1" dirty="0"/>
              <a:t>Inconvenient Fictions. </a:t>
            </a:r>
            <a:r>
              <a:rPr lang="en-GB" sz="1200" dirty="0"/>
              <a:t>Yale University Press.</a:t>
            </a:r>
          </a:p>
          <a:p>
            <a:pPr marL="892175" indent="-355600"/>
            <a:r>
              <a:rPr lang="en-GB" sz="1200" dirty="0"/>
              <a:t>	</a:t>
            </a:r>
            <a:r>
              <a:rPr lang="en-GB" sz="1200" dirty="0" err="1"/>
              <a:t>Hasset</a:t>
            </a:r>
            <a:r>
              <a:rPr lang="en-GB" sz="1200" dirty="0"/>
              <a:t>, D. &amp; Schieble, M. (2007). ‘Finding space and time for the visual in k-12 literacy instruction’, </a:t>
            </a:r>
            <a:r>
              <a:rPr lang="en-GB" sz="1200" i="1" dirty="0"/>
              <a:t>The English Journal </a:t>
            </a:r>
            <a:r>
              <a:rPr lang="en-GB" sz="1200" dirty="0"/>
              <a:t>97(1), 62-8.</a:t>
            </a:r>
          </a:p>
          <a:p>
            <a:pPr marL="892175" indent="-355600"/>
            <a:endParaRPr lang="en-GB" sz="1200" dirty="0"/>
          </a:p>
          <a:p>
            <a:pPr marL="0" indent="0">
              <a:buNone/>
            </a:pPr>
            <a:endParaRPr lang="en-GB" sz="1200" dirty="0"/>
          </a:p>
          <a:p>
            <a:pPr marL="892175" indent="-892175"/>
            <a:endParaRPr lang="en-GB" sz="1200" dirty="0"/>
          </a:p>
          <a:p>
            <a:endParaRPr lang="en-GB" sz="1200" dirty="0"/>
          </a:p>
        </p:txBody>
      </p:sp>
    </p:spTree>
    <p:extLst>
      <p:ext uri="{BB962C8B-B14F-4D97-AF65-F5344CB8AC3E}">
        <p14:creationId xmlns:p14="http://schemas.microsoft.com/office/powerpoint/2010/main" val="4170503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84000">
              <a:srgbClr val="FFD041"/>
            </a:gs>
            <a:gs pos="100000">
              <a:srgbClr val="FFC000"/>
            </a:gs>
            <a:gs pos="79000">
              <a:schemeClr val="accent1">
                <a:lumMod val="0"/>
                <a:lumOff val="100000"/>
              </a:schemeClr>
            </a:gs>
            <a:gs pos="100000">
              <a:schemeClr val="accent1">
                <a:lumMod val="100000"/>
              </a:schemeClr>
            </a:gs>
          </a:gsLst>
          <a:path path="circle">
            <a:fillToRect l="50000" t="-80000" r="50000" b="180000"/>
          </a:path>
        </a:gradFill>
        <a:effectLst/>
      </p:bgPr>
    </p:bg>
    <p:spTree>
      <p:nvGrpSpPr>
        <p:cNvPr id="1" name="">
          <a:extLst>
            <a:ext uri="{FF2B5EF4-FFF2-40B4-BE49-F238E27FC236}">
              <a16:creationId xmlns:a16="http://schemas.microsoft.com/office/drawing/2014/main" id="{6B4A0832-D111-349E-C31E-7443D42440AC}"/>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E254876F-0858-E1CD-E2AC-2F8FE3699855}"/>
              </a:ext>
            </a:extLst>
          </p:cNvPr>
          <p:cNvSpPr>
            <a:spLocks noGrp="1"/>
          </p:cNvSpPr>
          <p:nvPr>
            <p:ph type="title"/>
          </p:nvPr>
        </p:nvSpPr>
        <p:spPr>
          <a:xfrm>
            <a:off x="836676" y="0"/>
            <a:ext cx="10515600" cy="1039813"/>
          </a:xfrm>
        </p:spPr>
        <p:txBody>
          <a:bodyPr>
            <a:normAutofit/>
          </a:bodyPr>
          <a:lstStyle/>
          <a:p>
            <a:pPr algn="ctr"/>
            <a:r>
              <a:rPr lang="it-IT" sz="5400" b="1" dirty="0" err="1">
                <a:solidFill>
                  <a:schemeClr val="accent6"/>
                </a:solidFill>
                <a:latin typeface="Aptos" panose="020B0004020202020204" pitchFamily="34" charset="0"/>
              </a:rPr>
              <a:t>References</a:t>
            </a:r>
            <a:endParaRPr lang="en-GB" sz="5400" b="1" dirty="0">
              <a:solidFill>
                <a:schemeClr val="accent6"/>
              </a:solidFill>
              <a:latin typeface="Aptos" panose="020B0004020202020204" pitchFamily="34" charset="0"/>
            </a:endParaRPr>
          </a:p>
        </p:txBody>
      </p:sp>
      <p:sp>
        <p:nvSpPr>
          <p:cNvPr id="3" name="Segnaposto contenuto 2">
            <a:extLst>
              <a:ext uri="{FF2B5EF4-FFF2-40B4-BE49-F238E27FC236}">
                <a16:creationId xmlns:a16="http://schemas.microsoft.com/office/drawing/2014/main" id="{7E246BA7-48C9-665D-5616-B1968EFB9EF5}"/>
              </a:ext>
            </a:extLst>
          </p:cNvPr>
          <p:cNvSpPr>
            <a:spLocks noGrp="1"/>
          </p:cNvSpPr>
          <p:nvPr>
            <p:ph idx="1"/>
          </p:nvPr>
        </p:nvSpPr>
        <p:spPr>
          <a:xfrm>
            <a:off x="736616" y="1400362"/>
            <a:ext cx="10615660" cy="4251960"/>
          </a:xfrm>
        </p:spPr>
        <p:txBody>
          <a:bodyPr>
            <a:noAutofit/>
          </a:bodyPr>
          <a:lstStyle/>
          <a:p>
            <a:endParaRPr lang="en-GB" sz="1200" dirty="0"/>
          </a:p>
          <a:p>
            <a:pPr marL="892175" indent="-355600"/>
            <a:r>
              <a:rPr lang="en-GB" sz="1200" dirty="0"/>
              <a:t>	Hutcheon, L.. (2013/2006). A Theory of Adaptation. Routledge.</a:t>
            </a:r>
          </a:p>
          <a:p>
            <a:pPr marL="892175" indent="-355600"/>
            <a:r>
              <a:rPr lang="en-GB" sz="1200" dirty="0"/>
              <a:t>	Jakobson, R.. (2012/1959). ‘On linguistic aspects of translation’. In L.  Venuti and M. (Eds), The Translation Studies Reader. Routledge, 126-31 </a:t>
            </a:r>
          </a:p>
          <a:p>
            <a:pPr marL="892175" indent="-355600"/>
            <a:r>
              <a:rPr lang="en-GB" sz="1200" dirty="0"/>
              <a:t>	</a:t>
            </a:r>
            <a:r>
              <a:rPr lang="en-GB" sz="1200" dirty="0" err="1"/>
              <a:t>Jüngst</a:t>
            </a:r>
            <a:r>
              <a:rPr lang="en-GB" sz="1200" dirty="0"/>
              <a:t>, H.E. (2010).  Information Comics: Knowledge Transfer in a Popular Format. Peter Lang.</a:t>
            </a:r>
          </a:p>
          <a:p>
            <a:pPr marL="892175" indent="-355600"/>
            <a:r>
              <a:rPr lang="en-GB" sz="1200" dirty="0"/>
              <a:t>	Mannan, B. (2006). Modern Education – Audiovisual Aids. Anmol. </a:t>
            </a:r>
          </a:p>
          <a:p>
            <a:pPr marL="892175" indent="-355600"/>
            <a:endParaRPr lang="en-GB" sz="1200" dirty="0"/>
          </a:p>
          <a:p>
            <a:pPr marL="892175" indent="-355600"/>
            <a:r>
              <a:rPr lang="en-GB" sz="1200" dirty="0"/>
              <a:t>Nord, C. (2008). ‘Defining translation functions: The translation brief as a guideline for the trainee translation’, </a:t>
            </a:r>
            <a:r>
              <a:rPr lang="en-GB" sz="1200" dirty="0" err="1"/>
              <a:t>Ilha</a:t>
            </a:r>
            <a:r>
              <a:rPr lang="en-GB" sz="1200" dirty="0"/>
              <a:t> do </a:t>
            </a:r>
            <a:r>
              <a:rPr lang="en-GB" sz="1200" dirty="0" err="1"/>
              <a:t>Desterro</a:t>
            </a:r>
            <a:r>
              <a:rPr lang="en-GB" sz="1200" dirty="0"/>
              <a:t> 33(1) , 41-55.</a:t>
            </a:r>
          </a:p>
          <a:p>
            <a:pPr marL="892175" indent="-355600"/>
            <a:r>
              <a:rPr lang="en-GB" sz="1200" dirty="0"/>
              <a:t>Rosenblatt, L. M. (1994). ‘The transactional theory of reading and writing’. In R. B. Ruddell, M. R. Ruddell, &amp; H. Singer (Eds.), Theoretical models and processes of reading. International Literacy Association, 1057–1092.</a:t>
            </a:r>
          </a:p>
          <a:p>
            <a:pPr marL="892175" indent="-355600"/>
            <a:r>
              <a:rPr lang="en-GB" sz="1200" dirty="0" err="1"/>
              <a:t>Tymoczko</a:t>
            </a:r>
            <a:r>
              <a:rPr lang="en-GB" sz="1200" dirty="0"/>
              <a:t>, M. (2007). Enlarging Translation, Empowering Translators. St. Jerome Publishing.</a:t>
            </a:r>
          </a:p>
          <a:p>
            <a:pPr marL="892175" indent="-355600"/>
            <a:r>
              <a:rPr lang="en-GB" sz="1200" dirty="0"/>
              <a:t>Wells, H.G. (1995/1895). The Time Machine. Dover.</a:t>
            </a:r>
          </a:p>
          <a:p>
            <a:pPr marL="892175" indent="-355600"/>
            <a:r>
              <a:rPr lang="en-GB" sz="1200" dirty="0"/>
              <a:t>Wells, H.G. (2023/1895). The Time Machine (Classics Illustrated). Translated by </a:t>
            </a:r>
            <a:r>
              <a:rPr lang="en-GB" sz="1200" dirty="0" err="1"/>
              <a:t>Wonderhouse</a:t>
            </a:r>
            <a:r>
              <a:rPr lang="en-GB" sz="1200" dirty="0"/>
              <a:t>. </a:t>
            </a:r>
            <a:r>
              <a:rPr lang="en-GB" sz="1200" dirty="0" err="1"/>
              <a:t>Wonderhouse.Elster</a:t>
            </a:r>
            <a:r>
              <a:rPr lang="en-GB" sz="1200" dirty="0"/>
              <a:t> &amp; Hanauer.</a:t>
            </a:r>
          </a:p>
          <a:p>
            <a:pPr marL="892175" indent="-355600"/>
            <a:r>
              <a:rPr lang="en-GB" sz="1200" dirty="0"/>
              <a:t>Wells, H.G. (2006/1895). The Time Machine (Graphic Novel). Translated by Saddleback. Saddleback.</a:t>
            </a:r>
          </a:p>
          <a:p>
            <a:pPr marL="536575" indent="0">
              <a:buNone/>
            </a:pPr>
            <a:r>
              <a:rPr lang="en-GB" sz="1200" dirty="0"/>
              <a:t>	</a:t>
            </a:r>
          </a:p>
          <a:p>
            <a:endParaRPr lang="en-GB" sz="1200" dirty="0"/>
          </a:p>
        </p:txBody>
      </p:sp>
    </p:spTree>
    <p:extLst>
      <p:ext uri="{BB962C8B-B14F-4D97-AF65-F5344CB8AC3E}">
        <p14:creationId xmlns:p14="http://schemas.microsoft.com/office/powerpoint/2010/main" val="2686519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94500">
              <a:srgbClr val="FFC000"/>
            </a:gs>
            <a:gs pos="89000">
              <a:schemeClr val="bg1"/>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5C9116-015E-FD84-8777-2BB03EFF2257}"/>
              </a:ext>
            </a:extLst>
          </p:cNvPr>
          <p:cNvSpPr>
            <a:spLocks noGrp="1"/>
          </p:cNvSpPr>
          <p:nvPr>
            <p:ph type="title"/>
          </p:nvPr>
        </p:nvSpPr>
        <p:spPr>
          <a:xfrm>
            <a:off x="-25348" y="-177842"/>
            <a:ext cx="6488430" cy="1807305"/>
          </a:xfrm>
        </p:spPr>
        <p:txBody>
          <a:bodyPr>
            <a:normAutofit/>
          </a:bodyPr>
          <a:lstStyle/>
          <a:p>
            <a:pPr algn="ctr"/>
            <a:r>
              <a:rPr lang="it-IT" sz="4200" b="1" dirty="0">
                <a:solidFill>
                  <a:srgbClr val="00B050"/>
                </a:solidFill>
                <a:latin typeface="Aptos" panose="020B0004020202020204" pitchFamily="34" charset="0"/>
              </a:rPr>
              <a:t>For a </a:t>
            </a:r>
            <a:r>
              <a:rPr lang="it-IT" sz="4200" b="1" dirty="0" err="1">
                <a:solidFill>
                  <a:srgbClr val="00B050"/>
                </a:solidFill>
                <a:latin typeface="Aptos" panose="020B0004020202020204" pitchFamily="34" charset="0"/>
              </a:rPr>
              <a:t>definition</a:t>
            </a:r>
            <a:r>
              <a:rPr lang="it-IT" sz="4200" b="1" dirty="0">
                <a:solidFill>
                  <a:srgbClr val="00B050"/>
                </a:solidFill>
                <a:latin typeface="Aptos" panose="020B0004020202020204" pitchFamily="34" charset="0"/>
              </a:rPr>
              <a:t> of ‘</a:t>
            </a:r>
            <a:r>
              <a:rPr lang="it-IT" sz="4200" b="1" dirty="0" err="1">
                <a:solidFill>
                  <a:srgbClr val="00B050"/>
                </a:solidFill>
                <a:latin typeface="Aptos" panose="020B0004020202020204" pitchFamily="34" charset="0"/>
              </a:rPr>
              <a:t>hybrid</a:t>
            </a:r>
            <a:r>
              <a:rPr lang="it-IT" sz="4200" b="1" dirty="0">
                <a:solidFill>
                  <a:srgbClr val="00B050"/>
                </a:solidFill>
                <a:latin typeface="Aptos" panose="020B0004020202020204" pitchFamily="34" charset="0"/>
              </a:rPr>
              <a:t> text’</a:t>
            </a:r>
            <a:endParaRPr lang="en-GB" sz="4200" b="1" dirty="0">
              <a:solidFill>
                <a:srgbClr val="00B050"/>
              </a:solidFill>
              <a:latin typeface="Aptos" panose="020B0004020202020204" pitchFamily="34" charset="0"/>
            </a:endParaRPr>
          </a:p>
        </p:txBody>
      </p:sp>
      <p:sp>
        <p:nvSpPr>
          <p:cNvPr id="24" name="Segnaposto contenuto 2">
            <a:extLst>
              <a:ext uri="{FF2B5EF4-FFF2-40B4-BE49-F238E27FC236}">
                <a16:creationId xmlns:a16="http://schemas.microsoft.com/office/drawing/2014/main" id="{929CE13E-B25D-D6E6-2F52-F557B0C20A8D}"/>
              </a:ext>
            </a:extLst>
          </p:cNvPr>
          <p:cNvSpPr>
            <a:spLocks noGrp="1"/>
          </p:cNvSpPr>
          <p:nvPr>
            <p:ph idx="1"/>
          </p:nvPr>
        </p:nvSpPr>
        <p:spPr>
          <a:xfrm>
            <a:off x="208519" y="1451610"/>
            <a:ext cx="6051803" cy="5143499"/>
          </a:xfrm>
        </p:spPr>
        <p:txBody>
          <a:bodyPr>
            <a:noAutofit/>
          </a:bodyPr>
          <a:lstStyle/>
          <a:p>
            <a:r>
              <a:rPr lang="en-GB" sz="2400" dirty="0">
                <a:effectLst/>
                <a:latin typeface="Aptos" panose="020B0004020202020204" pitchFamily="34" charset="0"/>
                <a:ea typeface="Aptos" panose="020B0004020202020204" pitchFamily="34" charset="0"/>
                <a:cs typeface="Times New Roman" panose="02020603050405020304" pitchFamily="18" charset="0"/>
              </a:rPr>
              <a:t>‘A blended or mixed-genre text’ (Elster &amp; Hanauer, 2002)</a:t>
            </a:r>
          </a:p>
          <a:p>
            <a:endParaRPr lang="en-GB" sz="2400" dirty="0">
              <a:effectLst/>
              <a:latin typeface="Aptos" panose="020B0004020202020204" pitchFamily="34" charset="0"/>
              <a:ea typeface="Aptos" panose="020B0004020202020204" pitchFamily="34" charset="0"/>
              <a:cs typeface="Times New Roman" panose="02020603050405020304" pitchFamily="18" charset="0"/>
            </a:endParaRPr>
          </a:p>
          <a:p>
            <a:r>
              <a:rPr lang="en-GB" sz="2400" dirty="0">
                <a:effectLst/>
                <a:latin typeface="Aptos" panose="020B0004020202020204" pitchFamily="34" charset="0"/>
                <a:ea typeface="Aptos" panose="020B0004020202020204" pitchFamily="34" charset="0"/>
                <a:cs typeface="Times New Roman" panose="02020603050405020304" pitchFamily="18" charset="0"/>
              </a:rPr>
              <a:t>‘A </a:t>
            </a:r>
            <a:r>
              <a:rPr lang="en-GB" sz="2400" dirty="0" err="1">
                <a:effectLst/>
                <a:latin typeface="Aptos" panose="020B0004020202020204" pitchFamily="34" charset="0"/>
                <a:ea typeface="Aptos" panose="020B0004020202020204" pitchFamily="34" charset="0"/>
                <a:cs typeface="Times New Roman" panose="02020603050405020304" pitchFamily="18" charset="0"/>
              </a:rPr>
              <a:t>multigenre</a:t>
            </a:r>
            <a:r>
              <a:rPr lang="en-GB" sz="2400" dirty="0">
                <a:effectLst/>
                <a:latin typeface="Aptos" panose="020B0004020202020204" pitchFamily="34" charset="0"/>
                <a:ea typeface="Aptos" panose="020B0004020202020204" pitchFamily="34" charset="0"/>
                <a:cs typeface="Times New Roman" panose="02020603050405020304" pitchFamily="18" charset="0"/>
              </a:rPr>
              <a:t> text’ (</a:t>
            </a:r>
            <a:r>
              <a:rPr lang="en-GB" sz="2400" dirty="0" err="1">
                <a:effectLst/>
                <a:latin typeface="Aptos" panose="020B0004020202020204" pitchFamily="34" charset="0"/>
                <a:ea typeface="Aptos" panose="020B0004020202020204" pitchFamily="34" charset="0"/>
                <a:cs typeface="Times New Roman" panose="02020603050405020304" pitchFamily="18" charset="0"/>
              </a:rPr>
              <a:t>Flurkey</a:t>
            </a:r>
            <a:r>
              <a:rPr lang="en-GB" sz="2400" dirty="0">
                <a:effectLst/>
                <a:latin typeface="Aptos" panose="020B0004020202020204" pitchFamily="34" charset="0"/>
                <a:ea typeface="Aptos" panose="020B0004020202020204" pitchFamily="34" charset="0"/>
                <a:cs typeface="Times New Roman" panose="02020603050405020304" pitchFamily="18" charset="0"/>
              </a:rPr>
              <a:t> &amp; Goodman, 2004), </a:t>
            </a:r>
          </a:p>
          <a:p>
            <a:endParaRPr lang="en-GB" sz="2400" dirty="0">
              <a:effectLst/>
              <a:latin typeface="Aptos" panose="020B0004020202020204" pitchFamily="34" charset="0"/>
              <a:ea typeface="Aptos" panose="020B0004020202020204" pitchFamily="34" charset="0"/>
              <a:cs typeface="Times New Roman" panose="02020603050405020304" pitchFamily="18" charset="0"/>
            </a:endParaRPr>
          </a:p>
          <a:p>
            <a:r>
              <a:rPr lang="en-GB" sz="2400" dirty="0">
                <a:latin typeface="Aptos" panose="020B0004020202020204" pitchFamily="34" charset="0"/>
                <a:ea typeface="Aptos" panose="020B0004020202020204" pitchFamily="34" charset="0"/>
                <a:cs typeface="Times New Roman" panose="02020603050405020304" pitchFamily="18" charset="0"/>
              </a:rPr>
              <a:t>‘A</a:t>
            </a:r>
            <a:r>
              <a:rPr lang="en-GB" sz="2400" dirty="0">
                <a:effectLst/>
                <a:latin typeface="Aptos" panose="020B0004020202020204" pitchFamily="34" charset="0"/>
                <a:ea typeface="Aptos" panose="020B0004020202020204" pitchFamily="34" charset="0"/>
                <a:cs typeface="Times New Roman" panose="02020603050405020304" pitchFamily="18" charset="0"/>
              </a:rPr>
              <a:t> single text which integrates narrative and informational text’ (Donovan &amp; </a:t>
            </a:r>
            <a:r>
              <a:rPr lang="en-GB" sz="2400" dirty="0" err="1">
                <a:effectLst/>
                <a:latin typeface="Aptos" panose="020B0004020202020204" pitchFamily="34" charset="0"/>
                <a:ea typeface="Aptos" panose="020B0004020202020204" pitchFamily="34" charset="0"/>
                <a:cs typeface="Times New Roman" panose="02020603050405020304" pitchFamily="18" charset="0"/>
              </a:rPr>
              <a:t>Smolkin</a:t>
            </a:r>
            <a:r>
              <a:rPr lang="en-GB" sz="2400" dirty="0">
                <a:effectLst/>
                <a:latin typeface="Aptos" panose="020B0004020202020204" pitchFamily="34" charset="0"/>
                <a:ea typeface="Aptos" panose="020B0004020202020204" pitchFamily="34" charset="0"/>
                <a:cs typeface="Times New Roman" panose="02020603050405020304" pitchFamily="18" charset="0"/>
              </a:rPr>
              <a:t>, 2002), </a:t>
            </a:r>
          </a:p>
          <a:p>
            <a:endParaRPr lang="en-GB" sz="2400" dirty="0">
              <a:effectLst/>
              <a:latin typeface="Aptos" panose="020B0004020202020204" pitchFamily="34" charset="0"/>
              <a:ea typeface="Aptos" panose="020B0004020202020204" pitchFamily="34" charset="0"/>
              <a:cs typeface="Times New Roman" panose="02020603050405020304" pitchFamily="18" charset="0"/>
            </a:endParaRPr>
          </a:p>
          <a:p>
            <a:r>
              <a:rPr lang="en-GB" sz="2400" dirty="0">
                <a:effectLst/>
                <a:latin typeface="Aptos" panose="020B0004020202020204" pitchFamily="34" charset="0"/>
                <a:ea typeface="Aptos" panose="020B0004020202020204" pitchFamily="34" charset="0"/>
                <a:cs typeface="Times New Roman" panose="02020603050405020304" pitchFamily="18" charset="0"/>
              </a:rPr>
              <a:t>‘A text that presents information about a specific topic using narrative text as the primary means of expression’ (</a:t>
            </a:r>
            <a:r>
              <a:rPr lang="en-GB" sz="2400" dirty="0" err="1">
                <a:effectLst/>
                <a:latin typeface="Aptos" panose="020B0004020202020204" pitchFamily="34" charset="0"/>
                <a:ea typeface="Aptos" panose="020B0004020202020204" pitchFamily="34" charset="0"/>
                <a:cs typeface="Times New Roman" panose="02020603050405020304" pitchFamily="18" charset="0"/>
              </a:rPr>
              <a:t>Maloch</a:t>
            </a:r>
            <a:r>
              <a:rPr lang="en-GB" sz="2400" dirty="0">
                <a:effectLst/>
                <a:latin typeface="Aptos" panose="020B0004020202020204" pitchFamily="34" charset="0"/>
                <a:ea typeface="Aptos" panose="020B0004020202020204" pitchFamily="34" charset="0"/>
                <a:cs typeface="Times New Roman" panose="02020603050405020304" pitchFamily="18" charset="0"/>
              </a:rPr>
              <a:t> &amp; Bomer, 2013).</a:t>
            </a:r>
            <a:endParaRPr lang="en-GB" sz="2400" dirty="0"/>
          </a:p>
        </p:txBody>
      </p:sp>
      <p:pic>
        <p:nvPicPr>
          <p:cNvPr id="21" name="Picture 4" descr="Strisce di carta colorate">
            <a:extLst>
              <a:ext uri="{FF2B5EF4-FFF2-40B4-BE49-F238E27FC236}">
                <a16:creationId xmlns:a16="http://schemas.microsoft.com/office/drawing/2014/main" id="{9FE47A51-68A3-5940-5C51-F4FF4CADAD7B}"/>
              </a:ext>
            </a:extLst>
          </p:cNvPr>
          <p:cNvPicPr>
            <a:picLocks noChangeAspect="1"/>
          </p:cNvPicPr>
          <p:nvPr/>
        </p:nvPicPr>
        <p:blipFill>
          <a:blip r:embed="rId2"/>
          <a:srcRect l="12232" r="29730"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108986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77000">
              <a:schemeClr val="bg1"/>
            </a:gs>
            <a:gs pos="96000">
              <a:schemeClr val="bg1"/>
            </a:gs>
            <a:gs pos="95000">
              <a:srgbClr val="FFC000"/>
            </a:gs>
            <a:gs pos="0">
              <a:schemeClr val="accent5">
                <a:lumMod val="0"/>
                <a:lumOff val="100000"/>
              </a:schemeClr>
            </a:gs>
            <a:gs pos="100000">
              <a:schemeClr val="bg1"/>
            </a:gs>
            <a:gs pos="41000">
              <a:schemeClr val="accent5">
                <a:lumMod val="0"/>
                <a:lumOff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C3C1633-442D-B694-8F93-095F27F004D7}"/>
              </a:ext>
            </a:extLst>
          </p:cNvPr>
          <p:cNvSpPr>
            <a:spLocks noGrp="1"/>
          </p:cNvSpPr>
          <p:nvPr>
            <p:ph type="title"/>
          </p:nvPr>
        </p:nvSpPr>
        <p:spPr>
          <a:xfrm>
            <a:off x="0" y="1153572"/>
            <a:ext cx="4972050" cy="4461163"/>
          </a:xfrm>
        </p:spPr>
        <p:txBody>
          <a:bodyPr>
            <a:normAutofit/>
          </a:bodyPr>
          <a:lstStyle/>
          <a:p>
            <a:r>
              <a:rPr lang="en-GB" sz="66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Rosenblatt (1994) </a:t>
            </a:r>
            <a:endParaRPr lang="en-GB" sz="6600" dirty="0">
              <a:solidFill>
                <a:srgbClr val="FFFFFF"/>
              </a:solidFill>
            </a:endParaRPr>
          </a:p>
        </p:txBody>
      </p:sp>
      <p:sp>
        <p:nvSpPr>
          <p:cNvPr id="3" name="Segnaposto contenuto 2">
            <a:extLst>
              <a:ext uri="{FF2B5EF4-FFF2-40B4-BE49-F238E27FC236}">
                <a16:creationId xmlns:a16="http://schemas.microsoft.com/office/drawing/2014/main" id="{6E36FA05-4A66-1C8A-61DE-BA6E1163648F}"/>
              </a:ext>
            </a:extLst>
          </p:cNvPr>
          <p:cNvSpPr>
            <a:spLocks noGrp="1"/>
          </p:cNvSpPr>
          <p:nvPr>
            <p:ph idx="1"/>
          </p:nvPr>
        </p:nvSpPr>
        <p:spPr>
          <a:xfrm>
            <a:off x="4447308" y="591344"/>
            <a:ext cx="6906491" cy="5585619"/>
          </a:xfrm>
        </p:spPr>
        <p:txBody>
          <a:bodyPr anchor="ctr">
            <a:normAutofit/>
          </a:bodyPr>
          <a:lstStyle/>
          <a:p>
            <a:pPr marL="0" indent="0">
              <a:buNone/>
            </a:pPr>
            <a:r>
              <a:rPr lang="en-GB" dirty="0">
                <a:effectLst/>
                <a:latin typeface="Aptos" panose="020B0004020202020204" pitchFamily="34" charset="0"/>
                <a:ea typeface="Aptos" panose="020B0004020202020204" pitchFamily="34" charset="0"/>
                <a:cs typeface="Times New Roman" panose="02020603050405020304" pitchFamily="18" charset="0"/>
              </a:rPr>
              <a:t>									</a:t>
            </a:r>
            <a:endParaRPr lang="en-GB" dirty="0"/>
          </a:p>
        </p:txBody>
      </p:sp>
      <p:cxnSp>
        <p:nvCxnSpPr>
          <p:cNvPr id="7" name="Connettore diritto 6">
            <a:extLst>
              <a:ext uri="{FF2B5EF4-FFF2-40B4-BE49-F238E27FC236}">
                <a16:creationId xmlns:a16="http://schemas.microsoft.com/office/drawing/2014/main" id="{5B273EFD-911F-D01D-37CD-034E0DF14C91}"/>
              </a:ext>
            </a:extLst>
          </p:cNvPr>
          <p:cNvCxnSpPr>
            <a:cxnSpLocks/>
          </p:cNvCxnSpPr>
          <p:nvPr/>
        </p:nvCxnSpPr>
        <p:spPr>
          <a:xfrm flipV="1">
            <a:off x="5206451" y="3463878"/>
            <a:ext cx="6577879" cy="22860"/>
          </a:xfrm>
          <a:prstGeom prst="line">
            <a:avLst/>
          </a:prstGeom>
          <a:ln w="76200">
            <a:solidFill>
              <a:srgbClr val="00B050"/>
            </a:solidFill>
          </a:ln>
        </p:spPr>
        <p:style>
          <a:lnRef idx="2">
            <a:schemeClr val="accent1"/>
          </a:lnRef>
          <a:fillRef idx="0">
            <a:schemeClr val="accent1"/>
          </a:fillRef>
          <a:effectRef idx="1">
            <a:schemeClr val="accent1"/>
          </a:effectRef>
          <a:fontRef idx="minor">
            <a:schemeClr val="tx1"/>
          </a:fontRef>
        </p:style>
      </p:cxnSp>
      <p:sp>
        <p:nvSpPr>
          <p:cNvPr id="9" name="CasellaDiTesto 8">
            <a:extLst>
              <a:ext uri="{FF2B5EF4-FFF2-40B4-BE49-F238E27FC236}">
                <a16:creationId xmlns:a16="http://schemas.microsoft.com/office/drawing/2014/main" id="{F7F32320-B791-56D2-A89F-3A558684A4B2}"/>
              </a:ext>
            </a:extLst>
          </p:cNvPr>
          <p:cNvSpPr txBox="1"/>
          <p:nvPr/>
        </p:nvSpPr>
        <p:spPr>
          <a:xfrm>
            <a:off x="9832658" y="3666402"/>
            <a:ext cx="2080260" cy="707886"/>
          </a:xfrm>
          <a:prstGeom prst="rect">
            <a:avLst/>
          </a:prstGeom>
          <a:noFill/>
          <a:ln>
            <a:solidFill>
              <a:srgbClr val="00B050"/>
            </a:solidFill>
          </a:ln>
        </p:spPr>
        <p:txBody>
          <a:bodyPr wrap="square" rtlCol="0">
            <a:spAutoFit/>
          </a:bodyPr>
          <a:lstStyle/>
          <a:p>
            <a:r>
              <a:rPr lang="en-GB" sz="4000" b="1" dirty="0">
                <a:solidFill>
                  <a:srgbClr val="00B050"/>
                </a:solidFill>
                <a:latin typeface="Aptos" panose="020B0004020202020204" pitchFamily="34" charset="0"/>
                <a:ea typeface="Aptos" panose="020B0004020202020204" pitchFamily="34" charset="0"/>
                <a:cs typeface="Times New Roman" panose="02020603050405020304" pitchFamily="18" charset="0"/>
              </a:rPr>
              <a:t>E</a:t>
            </a:r>
            <a:r>
              <a:rPr lang="en-GB" sz="4000" b="1" dirty="0">
                <a:solidFill>
                  <a:srgbClr val="00B050"/>
                </a:solidFill>
                <a:effectLst/>
                <a:latin typeface="Aptos" panose="020B0004020202020204" pitchFamily="34" charset="0"/>
                <a:ea typeface="Aptos" panose="020B0004020202020204" pitchFamily="34" charset="0"/>
                <a:cs typeface="Times New Roman" panose="02020603050405020304" pitchFamily="18" charset="0"/>
              </a:rPr>
              <a:t>fferent</a:t>
            </a:r>
            <a:endParaRPr lang="en-GB" sz="4000" b="1" dirty="0">
              <a:solidFill>
                <a:srgbClr val="00B050"/>
              </a:solidFill>
            </a:endParaRPr>
          </a:p>
        </p:txBody>
      </p:sp>
      <p:sp>
        <p:nvSpPr>
          <p:cNvPr id="11" name="CasellaDiTesto 10">
            <a:extLst>
              <a:ext uri="{FF2B5EF4-FFF2-40B4-BE49-F238E27FC236}">
                <a16:creationId xmlns:a16="http://schemas.microsoft.com/office/drawing/2014/main" id="{40BE3917-7227-6383-9838-6E863FAA7045}"/>
              </a:ext>
            </a:extLst>
          </p:cNvPr>
          <p:cNvSpPr txBox="1"/>
          <p:nvPr/>
        </p:nvSpPr>
        <p:spPr>
          <a:xfrm>
            <a:off x="5134243" y="2455478"/>
            <a:ext cx="2455278" cy="707886"/>
          </a:xfrm>
          <a:prstGeom prst="rect">
            <a:avLst/>
          </a:prstGeom>
          <a:noFill/>
          <a:ln>
            <a:solidFill>
              <a:srgbClr val="00B050"/>
            </a:solidFill>
          </a:ln>
        </p:spPr>
        <p:txBody>
          <a:bodyPr wrap="square" rtlCol="0">
            <a:spAutoFit/>
          </a:bodyPr>
          <a:lstStyle/>
          <a:p>
            <a:r>
              <a:rPr lang="en-GB" sz="4000" b="1" dirty="0">
                <a:solidFill>
                  <a:srgbClr val="00B050"/>
                </a:solidFill>
                <a:effectLst/>
                <a:latin typeface="Aptos" panose="020B0004020202020204" pitchFamily="34" charset="0"/>
                <a:ea typeface="Aptos" panose="020B0004020202020204" pitchFamily="34" charset="0"/>
                <a:cs typeface="Times New Roman" panose="02020603050405020304" pitchFamily="18" charset="0"/>
              </a:rPr>
              <a:t>Aesthetic</a:t>
            </a:r>
            <a:endParaRPr lang="en-GB" sz="4000" dirty="0">
              <a:solidFill>
                <a:srgbClr val="00B050"/>
              </a:solidFill>
            </a:endParaRPr>
          </a:p>
        </p:txBody>
      </p:sp>
      <p:sp>
        <p:nvSpPr>
          <p:cNvPr id="14" name="Ovale 13">
            <a:extLst>
              <a:ext uri="{FF2B5EF4-FFF2-40B4-BE49-F238E27FC236}">
                <a16:creationId xmlns:a16="http://schemas.microsoft.com/office/drawing/2014/main" id="{EA54C1DA-01C5-D0E6-0B42-B6935E5311CE}"/>
              </a:ext>
            </a:extLst>
          </p:cNvPr>
          <p:cNvSpPr/>
          <p:nvPr/>
        </p:nvSpPr>
        <p:spPr>
          <a:xfrm>
            <a:off x="-2229815" y="-222885"/>
            <a:ext cx="6698347" cy="7383780"/>
          </a:xfrm>
          <a:prstGeom prst="ellipse">
            <a:avLst/>
          </a:prstGeom>
          <a:solidFill>
            <a:srgbClr val="FFC000"/>
          </a:solidFill>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olo 1">
            <a:extLst>
              <a:ext uri="{FF2B5EF4-FFF2-40B4-BE49-F238E27FC236}">
                <a16:creationId xmlns:a16="http://schemas.microsoft.com/office/drawing/2014/main" id="{74BA8A95-674D-2D9A-39D7-03B8692A0BFA}"/>
              </a:ext>
            </a:extLst>
          </p:cNvPr>
          <p:cNvSpPr txBox="1">
            <a:spLocks/>
          </p:cNvSpPr>
          <p:nvPr/>
        </p:nvSpPr>
        <p:spPr>
          <a:xfrm>
            <a:off x="-311674" y="1536329"/>
            <a:ext cx="4972050" cy="4461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600" b="1" dirty="0">
                <a:solidFill>
                  <a:srgbClr val="00B050"/>
                </a:solidFill>
                <a:latin typeface="Aptos" panose="020B0004020202020204" pitchFamily="34" charset="0"/>
                <a:ea typeface="Aptos" panose="020B0004020202020204" pitchFamily="34" charset="0"/>
                <a:cs typeface="Times New Roman" panose="02020603050405020304" pitchFamily="18" charset="0"/>
              </a:rPr>
              <a:t>Rosenblatt (1994) </a:t>
            </a:r>
            <a:endParaRPr lang="en-GB" sz="6600" b="1" dirty="0">
              <a:solidFill>
                <a:srgbClr val="00B050"/>
              </a:solidFill>
            </a:endParaRPr>
          </a:p>
        </p:txBody>
      </p:sp>
      <p:sp>
        <p:nvSpPr>
          <p:cNvPr id="17" name="CasellaDiTesto 16">
            <a:extLst>
              <a:ext uri="{FF2B5EF4-FFF2-40B4-BE49-F238E27FC236}">
                <a16:creationId xmlns:a16="http://schemas.microsoft.com/office/drawing/2014/main" id="{F4AE479C-F435-232D-742D-B01942C45EB1}"/>
              </a:ext>
            </a:extLst>
          </p:cNvPr>
          <p:cNvSpPr txBox="1"/>
          <p:nvPr/>
        </p:nvSpPr>
        <p:spPr>
          <a:xfrm>
            <a:off x="4206161" y="208587"/>
            <a:ext cx="6906491" cy="1446550"/>
          </a:xfrm>
          <a:prstGeom prst="rect">
            <a:avLst/>
          </a:prstGeom>
          <a:noFill/>
        </p:spPr>
        <p:txBody>
          <a:bodyPr wrap="square" rtlCol="0">
            <a:spAutoFit/>
          </a:bodyPr>
          <a:lstStyle/>
          <a:p>
            <a:pPr algn="ctr"/>
            <a:r>
              <a:rPr lang="it-IT" sz="4400" b="1" dirty="0">
                <a:solidFill>
                  <a:srgbClr val="00B050"/>
                </a:solidFill>
              </a:rPr>
              <a:t>Reader’s </a:t>
            </a:r>
            <a:r>
              <a:rPr lang="it-IT" sz="4400" b="1" dirty="0" err="1">
                <a:solidFill>
                  <a:srgbClr val="00B050"/>
                </a:solidFill>
              </a:rPr>
              <a:t>Response</a:t>
            </a:r>
            <a:r>
              <a:rPr lang="it-IT" sz="4400" b="1" dirty="0">
                <a:solidFill>
                  <a:srgbClr val="00B050"/>
                </a:solidFill>
              </a:rPr>
              <a:t> to </a:t>
            </a:r>
            <a:r>
              <a:rPr lang="it-IT" sz="4400" b="1" dirty="0" err="1">
                <a:solidFill>
                  <a:srgbClr val="00B050"/>
                </a:solidFill>
              </a:rPr>
              <a:t>hybrid</a:t>
            </a:r>
            <a:r>
              <a:rPr lang="it-IT" sz="4400" b="1" dirty="0">
                <a:solidFill>
                  <a:srgbClr val="00B050"/>
                </a:solidFill>
              </a:rPr>
              <a:t> texts</a:t>
            </a:r>
            <a:endParaRPr lang="en-GB" sz="4400" b="1" dirty="0">
              <a:solidFill>
                <a:srgbClr val="00B050"/>
              </a:solidFill>
            </a:endParaRPr>
          </a:p>
        </p:txBody>
      </p:sp>
    </p:spTree>
    <p:extLst>
      <p:ext uri="{BB962C8B-B14F-4D97-AF65-F5344CB8AC3E}">
        <p14:creationId xmlns:p14="http://schemas.microsoft.com/office/powerpoint/2010/main" val="148756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500"/>
                                  </p:stCondLst>
                                  <p:iterate type="wd">
                                    <p:tmPct val="15000"/>
                                  </p:iterate>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54000">
              <a:schemeClr val="bg1"/>
            </a:gs>
            <a:gs pos="90000">
              <a:schemeClr val="bg1"/>
            </a:gs>
            <a:gs pos="100000">
              <a:srgbClr val="FFC000"/>
            </a:gs>
            <a:gs pos="57000">
              <a:schemeClr val="accent5">
                <a:lumMod val="0"/>
                <a:lumOff val="100000"/>
              </a:schemeClr>
            </a:gs>
            <a:gs pos="63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graphicFrame>
        <p:nvGraphicFramePr>
          <p:cNvPr id="5" name="Segnaposto contenuto 2">
            <a:extLst>
              <a:ext uri="{FF2B5EF4-FFF2-40B4-BE49-F238E27FC236}">
                <a16:creationId xmlns:a16="http://schemas.microsoft.com/office/drawing/2014/main" id="{451AA1C1-797B-9982-D850-93068481527A}"/>
              </a:ext>
            </a:extLst>
          </p:cNvPr>
          <p:cNvGraphicFramePr>
            <a:graphicFrameLocks noGrp="1"/>
          </p:cNvGraphicFramePr>
          <p:nvPr>
            <p:ph idx="1"/>
            <p:extLst>
              <p:ext uri="{D42A27DB-BD31-4B8C-83A1-F6EECF244321}">
                <p14:modId xmlns:p14="http://schemas.microsoft.com/office/powerpoint/2010/main" val="3612801207"/>
              </p:ext>
            </p:extLst>
          </p:nvPr>
        </p:nvGraphicFramePr>
        <p:xfrm>
          <a:off x="632084" y="2274176"/>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ttangolo 6">
            <a:extLst>
              <a:ext uri="{FF2B5EF4-FFF2-40B4-BE49-F238E27FC236}">
                <a16:creationId xmlns:a16="http://schemas.microsoft.com/office/drawing/2014/main" id="{215CD1C3-22BC-EACD-325A-EDA4651144FA}"/>
              </a:ext>
            </a:extLst>
          </p:cNvPr>
          <p:cNvSpPr/>
          <p:nvPr/>
        </p:nvSpPr>
        <p:spPr>
          <a:xfrm>
            <a:off x="499107" y="387623"/>
            <a:ext cx="11072236" cy="1178418"/>
          </a:xfrm>
          <a:prstGeom prst="rect">
            <a:avLst/>
          </a:prstGeom>
          <a:solidFill>
            <a:srgbClr val="FFC000"/>
          </a:solidFill>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Immagine 9">
            <a:extLst>
              <a:ext uri="{FF2B5EF4-FFF2-40B4-BE49-F238E27FC236}">
                <a16:creationId xmlns:a16="http://schemas.microsoft.com/office/drawing/2014/main" id="{AE250F75-C183-7AB0-D547-A77C2F181D17}"/>
              </a:ext>
            </a:extLst>
          </p:cNvPr>
          <p:cNvPicPr>
            <a:picLocks noChangeAspect="1"/>
          </p:cNvPicPr>
          <p:nvPr/>
        </p:nvPicPr>
        <p:blipFill>
          <a:blip r:embed="rId7"/>
          <a:srcRect l="7445" t="5086" r="6888" b="21833"/>
          <a:stretch/>
        </p:blipFill>
        <p:spPr>
          <a:xfrm>
            <a:off x="8412480" y="3690446"/>
            <a:ext cx="1611630" cy="1374833"/>
          </a:xfrm>
          <a:prstGeom prst="rect">
            <a:avLst/>
          </a:prstGeom>
          <a:gradFill>
            <a:gsLst>
              <a:gs pos="62050">
                <a:srgbClr val="FFEBB0"/>
              </a:gs>
              <a:gs pos="78000">
                <a:schemeClr val="bg1"/>
              </a:gs>
              <a:gs pos="100000">
                <a:srgbClr val="FFC000"/>
              </a:gs>
              <a:gs pos="0">
                <a:schemeClr val="accent5">
                  <a:lumMod val="0"/>
                  <a:lumOff val="100000"/>
                </a:schemeClr>
              </a:gs>
              <a:gs pos="100000">
                <a:schemeClr val="accent5">
                  <a:lumMod val="100000"/>
                </a:schemeClr>
              </a:gs>
            </a:gsLst>
            <a:path path="circle">
              <a:fillToRect l="50000" t="-80000" r="50000" b="180000"/>
            </a:path>
          </a:gradFill>
        </p:spPr>
      </p:pic>
      <p:pic>
        <p:nvPicPr>
          <p:cNvPr id="2050" name="Picture 2" descr="Thumbnail Image An icon representing the word 'science' and 'fiction'">
            <a:extLst>
              <a:ext uri="{FF2B5EF4-FFF2-40B4-BE49-F238E27FC236}">
                <a16:creationId xmlns:a16="http://schemas.microsoft.com/office/drawing/2014/main" id="{6028133B-40AA-EF4C-9196-2DBC60BC7E8D}"/>
              </a:ext>
            </a:extLst>
          </p:cNvPr>
          <p:cNvPicPr>
            <a:picLocks noChangeAspect="1" noChangeArrowheads="1"/>
          </p:cNvPicPr>
          <p:nvPr/>
        </p:nvPicPr>
        <p:blipFill rotWithShape="1">
          <a:blip r:embed="rId8">
            <a:duotone>
              <a:schemeClr val="accent2">
                <a:shade val="45000"/>
                <a:satMod val="135000"/>
              </a:schemeClr>
              <a:prstClr val="white"/>
            </a:duotone>
            <a:extLst>
              <a:ext uri="{28A0092B-C50C-407E-A947-70E740481C1C}">
                <a14:useLocalDpi xmlns:a14="http://schemas.microsoft.com/office/drawing/2010/main" val="0"/>
              </a:ext>
            </a:extLst>
          </a:blip>
          <a:srcRect l="6778" t="23333" r="7222" b="33167"/>
          <a:stretch/>
        </p:blipFill>
        <p:spPr bwMode="auto">
          <a:xfrm>
            <a:off x="2391836" y="3864814"/>
            <a:ext cx="2028608" cy="1026098"/>
          </a:xfrm>
          <a:prstGeom prst="rect">
            <a:avLst/>
          </a:prstGeom>
          <a:noFill/>
          <a:extLst>
            <a:ext uri="{909E8E84-426E-40DD-AFC4-6F175D3DCCD1}">
              <a14:hiddenFill xmlns:a14="http://schemas.microsoft.com/office/drawing/2010/main">
                <a:solidFill>
                  <a:srgbClr val="FFFFFF"/>
                </a:solidFill>
              </a14:hiddenFill>
            </a:ext>
          </a:extLst>
        </p:spPr>
      </p:pic>
      <p:sp>
        <p:nvSpPr>
          <p:cNvPr id="12" name="Titolo 1">
            <a:extLst>
              <a:ext uri="{FF2B5EF4-FFF2-40B4-BE49-F238E27FC236}">
                <a16:creationId xmlns:a16="http://schemas.microsoft.com/office/drawing/2014/main" id="{2A428C1F-39BB-37C5-D963-2DA552BFEC6B}"/>
              </a:ext>
            </a:extLst>
          </p:cNvPr>
          <p:cNvSpPr>
            <a:spLocks noGrp="1"/>
          </p:cNvSpPr>
          <p:nvPr>
            <p:ph type="title"/>
          </p:nvPr>
        </p:nvSpPr>
        <p:spPr>
          <a:xfrm>
            <a:off x="1176169" y="343663"/>
            <a:ext cx="9718111" cy="1576446"/>
          </a:xfrm>
        </p:spPr>
        <p:txBody>
          <a:bodyPr anchor="ctr">
            <a:noAutofit/>
          </a:bodyPr>
          <a:lstStyle/>
          <a:p>
            <a:pPr algn="ctr"/>
            <a:r>
              <a:rPr lang="it-IT" sz="4800" b="1" i="1" dirty="0">
                <a:solidFill>
                  <a:srgbClr val="00B050"/>
                </a:solidFill>
                <a:latin typeface="Aptos" panose="020B0004020202020204" pitchFamily="34" charset="0"/>
              </a:rPr>
              <a:t>The Time Machine </a:t>
            </a:r>
            <a:r>
              <a:rPr lang="it-IT" sz="4800" b="1" dirty="0" err="1">
                <a:solidFill>
                  <a:srgbClr val="00B050"/>
                </a:solidFill>
                <a:latin typeface="Aptos" panose="020B0004020202020204" pitchFamily="34" charset="0"/>
              </a:rPr>
              <a:t>as</a:t>
            </a:r>
            <a:r>
              <a:rPr lang="it-IT" sz="4800" b="1" dirty="0">
                <a:solidFill>
                  <a:srgbClr val="00B050"/>
                </a:solidFill>
                <a:latin typeface="Aptos" panose="020B0004020202020204" pitchFamily="34" charset="0"/>
              </a:rPr>
              <a:t> a </a:t>
            </a:r>
            <a:r>
              <a:rPr lang="it-IT" sz="4800" b="1" dirty="0" err="1">
                <a:solidFill>
                  <a:srgbClr val="00B050"/>
                </a:solidFill>
                <a:latin typeface="Aptos" panose="020B0004020202020204" pitchFamily="34" charset="0"/>
              </a:rPr>
              <a:t>hybrid</a:t>
            </a:r>
            <a:r>
              <a:rPr lang="it-IT" sz="4800" b="1" dirty="0">
                <a:solidFill>
                  <a:srgbClr val="00B050"/>
                </a:solidFill>
                <a:latin typeface="Aptos" panose="020B0004020202020204" pitchFamily="34" charset="0"/>
              </a:rPr>
              <a:t> text</a:t>
            </a:r>
            <a:endParaRPr lang="en-GB" sz="4800" b="1" dirty="0">
              <a:solidFill>
                <a:srgbClr val="00B050"/>
              </a:solidFill>
              <a:latin typeface="Aptos" panose="020B0004020202020204" pitchFamily="34" charset="0"/>
            </a:endParaRPr>
          </a:p>
        </p:txBody>
      </p:sp>
    </p:spTree>
    <p:extLst>
      <p:ext uri="{BB962C8B-B14F-4D97-AF65-F5344CB8AC3E}">
        <p14:creationId xmlns:p14="http://schemas.microsoft.com/office/powerpoint/2010/main" val="4652332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95000">
              <a:srgbClr val="FFD041"/>
            </a:gs>
            <a:gs pos="100000">
              <a:schemeClr val="bg1"/>
            </a:gs>
            <a:gs pos="55000">
              <a:schemeClr val="accent1">
                <a:lumMod val="0"/>
                <a:lumOff val="100000"/>
              </a:schemeClr>
            </a:gs>
            <a:gs pos="79000">
              <a:schemeClr val="bg1"/>
            </a:gs>
          </a:gsLst>
          <a:path path="circle">
            <a:fillToRect l="50000" t="-80000" r="50000" b="180000"/>
          </a:path>
        </a:grad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0E0DA33-01A6-92E1-4BDB-05670A1CB409}"/>
              </a:ext>
            </a:extLst>
          </p:cNvPr>
          <p:cNvSpPr>
            <a:spLocks noGrp="1"/>
          </p:cNvSpPr>
          <p:nvPr>
            <p:ph idx="1"/>
          </p:nvPr>
        </p:nvSpPr>
        <p:spPr>
          <a:xfrm>
            <a:off x="5341619" y="399920"/>
            <a:ext cx="5254754" cy="5294647"/>
          </a:xfrm>
        </p:spPr>
        <p:txBody>
          <a:bodyPr>
            <a:normAutofit/>
          </a:bodyPr>
          <a:lstStyle/>
          <a:p>
            <a:pPr marL="0" indent="0">
              <a:buNone/>
            </a:pPr>
            <a:r>
              <a:rPr lang="en-GB" dirty="0">
                <a:effectLst/>
                <a:latin typeface="Times New Roman" panose="02020603050405020304" pitchFamily="18" charset="0"/>
                <a:ea typeface="Aptos" panose="020B0004020202020204" pitchFamily="34" charset="0"/>
              </a:rPr>
              <a:t>Science fiction allows the reader to transcend the limits imposed by realism as a mode of writing, thus overflowing the boundaries not only of the text but also of reality itself, as it creates different, albeit structured and functional, societies through language, thus demonstrating the viability of realities other than those imposed by the system (Harrison, 1991).</a:t>
            </a:r>
            <a:endParaRPr lang="en-GB" dirty="0">
              <a:latin typeface="Times New Roman" panose="02020603050405020304" pitchFamily="18" charset="0"/>
            </a:endParaRPr>
          </a:p>
          <a:p>
            <a:endParaRPr lang="en-GB" dirty="0"/>
          </a:p>
        </p:txBody>
      </p:sp>
      <p:sp>
        <p:nvSpPr>
          <p:cNvPr id="6" name="Documento 5">
            <a:extLst>
              <a:ext uri="{FF2B5EF4-FFF2-40B4-BE49-F238E27FC236}">
                <a16:creationId xmlns:a16="http://schemas.microsoft.com/office/drawing/2014/main" id="{A2E288E4-1CDA-CAB0-49B3-0AB295DCFDE2}"/>
              </a:ext>
            </a:extLst>
          </p:cNvPr>
          <p:cNvSpPr/>
          <p:nvPr/>
        </p:nvSpPr>
        <p:spPr>
          <a:xfrm>
            <a:off x="0" y="0"/>
            <a:ext cx="4686300" cy="5417820"/>
          </a:xfrm>
          <a:prstGeom prst="flowChartDocument">
            <a:avLst/>
          </a:prstGeom>
          <a:solidFill>
            <a:schemeClr val="accent4"/>
          </a:solidFill>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7" name="Titolo 1">
            <a:extLst>
              <a:ext uri="{FF2B5EF4-FFF2-40B4-BE49-F238E27FC236}">
                <a16:creationId xmlns:a16="http://schemas.microsoft.com/office/drawing/2014/main" id="{0FC719E9-5B99-8385-EC9A-61114D2B94BA}"/>
              </a:ext>
            </a:extLst>
          </p:cNvPr>
          <p:cNvSpPr>
            <a:spLocks noGrp="1"/>
          </p:cNvSpPr>
          <p:nvPr>
            <p:ph type="title"/>
          </p:nvPr>
        </p:nvSpPr>
        <p:spPr>
          <a:xfrm>
            <a:off x="283463" y="822830"/>
            <a:ext cx="4302254" cy="2414488"/>
          </a:xfrm>
        </p:spPr>
        <p:txBody>
          <a:bodyPr anchor="t">
            <a:normAutofit fontScale="90000"/>
          </a:bodyPr>
          <a:lstStyle/>
          <a:p>
            <a:r>
              <a:rPr lang="en-GB" sz="4200" b="1" dirty="0">
                <a:solidFill>
                  <a:srgbClr val="00B050"/>
                </a:solidFill>
                <a:latin typeface="Aptos" panose="020B0004020202020204" pitchFamily="34" charset="0"/>
              </a:rPr>
              <a:t>From the ontological and epistemological to the ideological, the political and the ecological</a:t>
            </a:r>
          </a:p>
        </p:txBody>
      </p:sp>
    </p:spTree>
    <p:extLst>
      <p:ext uri="{BB962C8B-B14F-4D97-AF65-F5344CB8AC3E}">
        <p14:creationId xmlns:p14="http://schemas.microsoft.com/office/powerpoint/2010/main" val="971373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94000">
              <a:srgbClr val="FFC000"/>
            </a:gs>
            <a:gs pos="89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1026" name="Picture 2" descr="H. G. Wells: The Time Machine - Dobbs,Mathieu Moreau - cover">
            <a:extLst>
              <a:ext uri="{FF2B5EF4-FFF2-40B4-BE49-F238E27FC236}">
                <a16:creationId xmlns:a16="http://schemas.microsoft.com/office/drawing/2014/main" id="{15A9F421-3BC8-C3C3-FF07-A3CAD15C0DC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873266" y="354330"/>
            <a:ext cx="3114999" cy="4139534"/>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F7238DD1-1BF5-2E90-F84E-7D0CA8A6DB4C}"/>
              </a:ext>
            </a:extLst>
          </p:cNvPr>
          <p:cNvSpPr txBox="1"/>
          <p:nvPr/>
        </p:nvSpPr>
        <p:spPr>
          <a:xfrm>
            <a:off x="9425882" y="4520893"/>
            <a:ext cx="2661184" cy="369332"/>
          </a:xfrm>
          <a:prstGeom prst="rect">
            <a:avLst/>
          </a:prstGeom>
          <a:noFill/>
        </p:spPr>
        <p:txBody>
          <a:bodyPr wrap="square" rtlCol="0">
            <a:spAutoFit/>
          </a:bodyPr>
          <a:lstStyle/>
          <a:p>
            <a:r>
              <a:rPr lang="it-IT" b="1" dirty="0"/>
              <a:t>2018, Insight </a:t>
            </a:r>
            <a:r>
              <a:rPr lang="it-IT" b="1" dirty="0" err="1"/>
              <a:t>Editions</a:t>
            </a:r>
            <a:endParaRPr lang="en-GB" b="1" dirty="0"/>
          </a:p>
        </p:txBody>
      </p:sp>
      <p:pic>
        <p:nvPicPr>
          <p:cNvPr id="1028" name="Picture 4" descr="The Time Machine">
            <a:extLst>
              <a:ext uri="{FF2B5EF4-FFF2-40B4-BE49-F238E27FC236}">
                <a16:creationId xmlns:a16="http://schemas.microsoft.com/office/drawing/2014/main" id="{A858D94D-4D12-6FDE-B5F7-F2BD7FFF19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859" y="2822739"/>
            <a:ext cx="2436595" cy="3583228"/>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1310993B-AF71-4163-E28F-D6B9D376196B}"/>
              </a:ext>
            </a:extLst>
          </p:cNvPr>
          <p:cNvSpPr txBox="1"/>
          <p:nvPr/>
        </p:nvSpPr>
        <p:spPr>
          <a:xfrm>
            <a:off x="203735" y="6456937"/>
            <a:ext cx="2846070" cy="369332"/>
          </a:xfrm>
          <a:prstGeom prst="rect">
            <a:avLst/>
          </a:prstGeom>
          <a:noFill/>
        </p:spPr>
        <p:txBody>
          <a:bodyPr wrap="square" rtlCol="0">
            <a:spAutoFit/>
          </a:bodyPr>
          <a:lstStyle/>
          <a:p>
            <a:r>
              <a:rPr lang="it-IT" b="1" dirty="0"/>
              <a:t>2005, Random House</a:t>
            </a:r>
            <a:endParaRPr lang="en-GB" b="1" dirty="0"/>
          </a:p>
        </p:txBody>
      </p:sp>
      <p:pic>
        <p:nvPicPr>
          <p:cNvPr id="1030" name="Picture 6" descr="Time Machine">
            <a:extLst>
              <a:ext uri="{FF2B5EF4-FFF2-40B4-BE49-F238E27FC236}">
                <a16:creationId xmlns:a16="http://schemas.microsoft.com/office/drawing/2014/main" id="{3F356F81-363A-57AA-0FEE-09CA8C20C9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5792" y="1257659"/>
            <a:ext cx="2979420" cy="3810000"/>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6CF39583-9C6E-D516-FE6E-92087CE223A7}"/>
              </a:ext>
            </a:extLst>
          </p:cNvPr>
          <p:cNvSpPr txBox="1"/>
          <p:nvPr/>
        </p:nvSpPr>
        <p:spPr>
          <a:xfrm>
            <a:off x="3471805" y="5159623"/>
            <a:ext cx="2754630" cy="369332"/>
          </a:xfrm>
          <a:prstGeom prst="rect">
            <a:avLst/>
          </a:prstGeom>
          <a:noFill/>
        </p:spPr>
        <p:txBody>
          <a:bodyPr wrap="square" rtlCol="0">
            <a:spAutoFit/>
          </a:bodyPr>
          <a:lstStyle/>
          <a:p>
            <a:r>
              <a:rPr lang="it-IT" b="1" dirty="0"/>
              <a:t>2007, Graphic Planet</a:t>
            </a:r>
            <a:endParaRPr lang="en-GB" b="1" dirty="0"/>
          </a:p>
        </p:txBody>
      </p:sp>
      <p:pic>
        <p:nvPicPr>
          <p:cNvPr id="1032" name="Picture 8">
            <a:extLst>
              <a:ext uri="{FF2B5EF4-FFF2-40B4-BE49-F238E27FC236}">
                <a16:creationId xmlns:a16="http://schemas.microsoft.com/office/drawing/2014/main" id="{CE2C15B0-2AD0-B052-F452-B07BED7FF5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8161" y="42488"/>
            <a:ext cx="2331721" cy="3170612"/>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FA975B6B-6F22-7FCB-0B3D-923EB2CF5A83}"/>
              </a:ext>
            </a:extLst>
          </p:cNvPr>
          <p:cNvSpPr txBox="1"/>
          <p:nvPr/>
        </p:nvSpPr>
        <p:spPr>
          <a:xfrm>
            <a:off x="203735" y="354330"/>
            <a:ext cx="1407895" cy="646331"/>
          </a:xfrm>
          <a:prstGeom prst="rect">
            <a:avLst/>
          </a:prstGeom>
          <a:noFill/>
        </p:spPr>
        <p:txBody>
          <a:bodyPr wrap="square" rtlCol="0">
            <a:spAutoFit/>
          </a:bodyPr>
          <a:lstStyle/>
          <a:p>
            <a:r>
              <a:rPr lang="it-IT" b="1" dirty="0"/>
              <a:t>2002, Spotlight</a:t>
            </a:r>
            <a:endParaRPr lang="en-GB" b="1" dirty="0"/>
          </a:p>
        </p:txBody>
      </p:sp>
      <p:pic>
        <p:nvPicPr>
          <p:cNvPr id="1034" name="Picture 10" descr="Graphic Revolve: the Time Machine">
            <a:extLst>
              <a:ext uri="{FF2B5EF4-FFF2-40B4-BE49-F238E27FC236}">
                <a16:creationId xmlns:a16="http://schemas.microsoft.com/office/drawing/2014/main" id="{D3704153-EB2C-DA4E-39F4-333A017DB5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8358" y="2063769"/>
            <a:ext cx="3095625" cy="4762500"/>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6BE7D067-2099-645F-176F-71EAE5CC3702}"/>
              </a:ext>
            </a:extLst>
          </p:cNvPr>
          <p:cNvSpPr txBox="1"/>
          <p:nvPr/>
        </p:nvSpPr>
        <p:spPr>
          <a:xfrm>
            <a:off x="9006040" y="6176367"/>
            <a:ext cx="2116419" cy="646331"/>
          </a:xfrm>
          <a:prstGeom prst="rect">
            <a:avLst/>
          </a:prstGeom>
          <a:noFill/>
        </p:spPr>
        <p:txBody>
          <a:bodyPr wrap="square" rtlCol="0">
            <a:spAutoFit/>
          </a:bodyPr>
          <a:lstStyle/>
          <a:p>
            <a:r>
              <a:rPr lang="it-IT" b="1" dirty="0"/>
              <a:t>2007, </a:t>
            </a:r>
            <a:r>
              <a:rPr lang="en-GB" b="1" i="0" dirty="0">
                <a:effectLst/>
                <a:latin typeface="Amazon Ember"/>
              </a:rPr>
              <a:t>Stone Arch Books</a:t>
            </a:r>
            <a:endParaRPr lang="en-GB" b="1" dirty="0"/>
          </a:p>
        </p:txBody>
      </p:sp>
      <p:sp>
        <p:nvSpPr>
          <p:cNvPr id="9" name="CasellaDiTesto 8">
            <a:extLst>
              <a:ext uri="{FF2B5EF4-FFF2-40B4-BE49-F238E27FC236}">
                <a16:creationId xmlns:a16="http://schemas.microsoft.com/office/drawing/2014/main" id="{2921E60C-59FA-109E-19EC-91E7F854C1D1}"/>
              </a:ext>
            </a:extLst>
          </p:cNvPr>
          <p:cNvSpPr txBox="1"/>
          <p:nvPr/>
        </p:nvSpPr>
        <p:spPr>
          <a:xfrm>
            <a:off x="4020394" y="31731"/>
            <a:ext cx="5349240" cy="1015663"/>
          </a:xfrm>
          <a:prstGeom prst="rect">
            <a:avLst/>
          </a:prstGeom>
          <a:noFill/>
        </p:spPr>
        <p:txBody>
          <a:bodyPr wrap="square" rtlCol="0">
            <a:spAutoFit/>
          </a:bodyPr>
          <a:lstStyle/>
          <a:p>
            <a:r>
              <a:rPr lang="it-IT" sz="6000" b="1" dirty="0" err="1">
                <a:solidFill>
                  <a:srgbClr val="00B050"/>
                </a:solidFill>
                <a:latin typeface="Aptos" panose="020B0004020202020204" pitchFamily="34" charset="0"/>
              </a:rPr>
              <a:t>Hybrid</a:t>
            </a:r>
            <a:r>
              <a:rPr lang="it-IT" sz="6000" b="1" dirty="0">
                <a:solidFill>
                  <a:srgbClr val="00B050"/>
                </a:solidFill>
                <a:latin typeface="Aptos" panose="020B0004020202020204" pitchFamily="34" charset="0"/>
              </a:rPr>
              <a:t> texts</a:t>
            </a:r>
            <a:endParaRPr lang="en-GB" sz="6000" b="1" dirty="0">
              <a:solidFill>
                <a:srgbClr val="00B050"/>
              </a:solidFill>
              <a:latin typeface="Aptos" panose="020B0004020202020204" pitchFamily="34" charset="0"/>
            </a:endParaRPr>
          </a:p>
        </p:txBody>
      </p:sp>
    </p:spTree>
    <p:extLst>
      <p:ext uri="{BB962C8B-B14F-4D97-AF65-F5344CB8AC3E}">
        <p14:creationId xmlns:p14="http://schemas.microsoft.com/office/powerpoint/2010/main" val="1539657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76000">
              <a:schemeClr val="accent1">
                <a:lumMod val="0"/>
                <a:lumOff val="100000"/>
              </a:schemeClr>
            </a:gs>
            <a:gs pos="91000">
              <a:srgbClr val="FFC000"/>
            </a:gs>
            <a:gs pos="99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247B2AA-890E-EFDF-71A4-CC4FFA3ADCCF}"/>
              </a:ext>
            </a:extLst>
          </p:cNvPr>
          <p:cNvSpPr>
            <a:spLocks noGrp="1"/>
          </p:cNvSpPr>
          <p:nvPr>
            <p:ph idx="1"/>
          </p:nvPr>
        </p:nvSpPr>
        <p:spPr>
          <a:xfrm>
            <a:off x="4358640" y="236855"/>
            <a:ext cx="4305300" cy="528955"/>
          </a:xfrm>
        </p:spPr>
        <p:txBody>
          <a:bodyPr>
            <a:normAutofit/>
          </a:bodyPr>
          <a:lstStyle/>
          <a:p>
            <a:pPr marL="0" indent="0">
              <a:buNone/>
            </a:pPr>
            <a:r>
              <a:rPr lang="en-GB" b="1" i="0" dirty="0">
                <a:effectLst/>
                <a:latin typeface="Amazon Ember"/>
              </a:rPr>
              <a:t>Penguin, 2019</a:t>
            </a:r>
          </a:p>
          <a:p>
            <a:pPr marL="0" indent="0">
              <a:buNone/>
            </a:pPr>
            <a:endParaRPr lang="en-GB" dirty="0"/>
          </a:p>
        </p:txBody>
      </p:sp>
      <p:pic>
        <p:nvPicPr>
          <p:cNvPr id="2052" name="Picture 4">
            <a:extLst>
              <a:ext uri="{FF2B5EF4-FFF2-40B4-BE49-F238E27FC236}">
                <a16:creationId xmlns:a16="http://schemas.microsoft.com/office/drawing/2014/main" id="{DE6D88D3-C6DD-1612-7C1E-CDABF89665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50" y="156232"/>
            <a:ext cx="4097020" cy="6545535"/>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399C592E-50EE-E867-3D66-B62926A7D2B1}"/>
              </a:ext>
            </a:extLst>
          </p:cNvPr>
          <p:cNvPicPr>
            <a:picLocks noChangeAspect="1"/>
          </p:cNvPicPr>
          <p:nvPr/>
        </p:nvPicPr>
        <p:blipFill>
          <a:blip r:embed="rId4"/>
          <a:srcRect l="49218" t="13167" r="8875" b="11667"/>
          <a:stretch/>
        </p:blipFill>
        <p:spPr>
          <a:xfrm>
            <a:off x="5760720" y="762746"/>
            <a:ext cx="5806440" cy="5858399"/>
          </a:xfrm>
          <a:prstGeom prst="rect">
            <a:avLst/>
          </a:prstGeom>
          <a:ln w="38100">
            <a:solidFill>
              <a:schemeClr val="tx2">
                <a:lumMod val="50000"/>
                <a:lumOff val="50000"/>
              </a:schemeClr>
            </a:solidFill>
          </a:ln>
        </p:spPr>
      </p:pic>
      <p:sp>
        <p:nvSpPr>
          <p:cNvPr id="6" name="Rettangolo 5">
            <a:extLst>
              <a:ext uri="{FF2B5EF4-FFF2-40B4-BE49-F238E27FC236}">
                <a16:creationId xmlns:a16="http://schemas.microsoft.com/office/drawing/2014/main" id="{2A2AACBB-4B26-0FBD-80DF-8250C7BC6590}"/>
              </a:ext>
            </a:extLst>
          </p:cNvPr>
          <p:cNvSpPr/>
          <p:nvPr/>
        </p:nvSpPr>
        <p:spPr>
          <a:xfrm>
            <a:off x="8286750" y="4892040"/>
            <a:ext cx="3154680" cy="251460"/>
          </a:xfrm>
          <a:prstGeom prst="rect">
            <a:avLst/>
          </a:prstGeom>
          <a:solidFill>
            <a:srgbClr val="F3F3F3"/>
          </a:solidFill>
          <a:ln>
            <a:solidFill>
              <a:srgbClr val="F3F3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27850704"/>
      </p:ext>
    </p:extLst>
  </p:cSld>
  <p:clrMapOvr>
    <a:masterClrMapping/>
  </p:clrMapOvr>
</p:sld>
</file>

<file path=ppt/theme/theme1.xml><?xml version="1.0" encoding="utf-8"?>
<a:theme xmlns:a="http://schemas.openxmlformats.org/drawingml/2006/main" name="Office 2013 - Tema 2022">
  <a:themeElements>
    <a:clrScheme name="Office 2013 - Tema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Tema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Tema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Base</Template>
  <TotalTime>29142</TotalTime>
  <Words>2980</Words>
  <Application>Microsoft Office PowerPoint</Application>
  <PresentationFormat>Widescreen</PresentationFormat>
  <Paragraphs>167</Paragraphs>
  <Slides>35</Slides>
  <Notes>12</Notes>
  <HiddenSlides>0</HiddenSlides>
  <MMClips>2</MMClips>
  <ScaleCrop>false</ScaleCrop>
  <HeadingPairs>
    <vt:vector size="4" baseType="variant">
      <vt:variant>
        <vt:lpstr>Tema</vt:lpstr>
      </vt:variant>
      <vt:variant>
        <vt:i4>1</vt:i4>
      </vt:variant>
      <vt:variant>
        <vt:lpstr>Titoli diapositive</vt:lpstr>
      </vt:variant>
      <vt:variant>
        <vt:i4>35</vt:i4>
      </vt:variant>
    </vt:vector>
  </HeadingPairs>
  <TitlesOfParts>
    <vt:vector size="36" baseType="lpstr">
      <vt:lpstr>Office 2013 - Tema 2022</vt:lpstr>
      <vt:lpstr>Navigating the hybrid landscape: constructing meaning through an integrated model of Intralingual Translation</vt:lpstr>
      <vt:lpstr>Outline</vt:lpstr>
      <vt:lpstr>Korning Zethsen(2009)</vt:lpstr>
      <vt:lpstr>For a definition of ‘hybrid text’</vt:lpstr>
      <vt:lpstr>Rosenblatt (1994) </vt:lpstr>
      <vt:lpstr>The Time Machine as a hybrid text</vt:lpstr>
      <vt:lpstr>From the ontological and epistemological to the ideological, the political and the ecological</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Intralingual Translation</vt:lpstr>
      <vt:lpstr>Presentazione standard di PowerPoint</vt:lpstr>
      <vt:lpstr>Tymoczo (2007)</vt:lpstr>
      <vt:lpstr>Presentazione standard di PowerPoint</vt:lpstr>
      <vt:lpstr>Presentazione standard di PowerPoint</vt:lpstr>
      <vt:lpstr>Intralingual procedures</vt:lpstr>
      <vt:lpstr>The Epilogue: amplifications</vt:lpstr>
      <vt:lpstr>Presentazione standard di PowerPoint</vt:lpstr>
      <vt:lpstr>Categories of Intralingual Translation</vt:lpstr>
      <vt:lpstr>Presentazione standard di PowerPoint</vt:lpstr>
      <vt:lpstr>Categories of Intralingual Translation</vt:lpstr>
      <vt:lpstr>Animated Book Summary</vt:lpstr>
      <vt:lpstr>Presentazione standard di PowerPoint</vt:lpstr>
      <vt:lpstr>Anisomesic intralingual translation</vt:lpstr>
      <vt:lpstr>Example of  intralingual Translation brief (Canepari 2024)</vt:lpstr>
      <vt:lpstr>Hybridity in human experience</vt:lpstr>
      <vt:lpstr>Greco (2016)</vt:lpstr>
      <vt:lpstr>Presentazione standard di PowerPoint</vt:lpstr>
      <vt:lpstr>From: A Theory of Adaptation (2006)</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Author</dc:creator>
  <cp:lastModifiedBy>Author</cp:lastModifiedBy>
  <cp:revision>4</cp:revision>
  <dcterms:created xsi:type="dcterms:W3CDTF">2025-01-11T15:38:46Z</dcterms:created>
  <dcterms:modified xsi:type="dcterms:W3CDTF">2025-02-14T17:27:43Z</dcterms:modified>
</cp:coreProperties>
</file>